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46"/>
  </p:notesMasterIdLst>
  <p:sldIdLst>
    <p:sldId id="256" r:id="rId2"/>
    <p:sldId id="294" r:id="rId3"/>
    <p:sldId id="258" r:id="rId4"/>
    <p:sldId id="259" r:id="rId5"/>
    <p:sldId id="295" r:id="rId6"/>
    <p:sldId id="297" r:id="rId7"/>
    <p:sldId id="260" r:id="rId8"/>
    <p:sldId id="261" r:id="rId9"/>
    <p:sldId id="262" r:id="rId10"/>
    <p:sldId id="263" r:id="rId11"/>
    <p:sldId id="264" r:id="rId12"/>
    <p:sldId id="392" r:id="rId13"/>
    <p:sldId id="393" r:id="rId14"/>
    <p:sldId id="268" r:id="rId15"/>
    <p:sldId id="394" r:id="rId16"/>
    <p:sldId id="395" r:id="rId17"/>
    <p:sldId id="396" r:id="rId18"/>
    <p:sldId id="397" r:id="rId19"/>
    <p:sldId id="275" r:id="rId20"/>
    <p:sldId id="400" r:id="rId21"/>
    <p:sldId id="277" r:id="rId22"/>
    <p:sldId id="278" r:id="rId23"/>
    <p:sldId id="279" r:id="rId24"/>
    <p:sldId id="280" r:id="rId25"/>
    <p:sldId id="281" r:id="rId26"/>
    <p:sldId id="296" r:id="rId27"/>
    <p:sldId id="282" r:id="rId28"/>
    <p:sldId id="381" r:id="rId29"/>
    <p:sldId id="391" r:id="rId30"/>
    <p:sldId id="299" r:id="rId31"/>
    <p:sldId id="283" r:id="rId32"/>
    <p:sldId id="284" r:id="rId33"/>
    <p:sldId id="285" r:id="rId34"/>
    <p:sldId id="401" r:id="rId35"/>
    <p:sldId id="287" r:id="rId36"/>
    <p:sldId id="288" r:id="rId37"/>
    <p:sldId id="335" r:id="rId38"/>
    <p:sldId id="298" r:id="rId39"/>
    <p:sldId id="402" r:id="rId40"/>
    <p:sldId id="289" r:id="rId41"/>
    <p:sldId id="290" r:id="rId42"/>
    <p:sldId id="291" r:id="rId43"/>
    <p:sldId id="292" r:id="rId44"/>
    <p:sldId id="293" r:id="rId45"/>
  </p:sldIdLst>
  <p:sldSz cx="24384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0000"/>
    <a:srgbClr val="003300"/>
    <a:srgbClr val="FF0066"/>
    <a:srgbClr val="21FFAA"/>
    <a:srgbClr val="24FC67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4CA5D2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rgbClr val="03A8D6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BA8D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4CA5D2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rgbClr val="03A8D6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8ABA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008AB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ADEFF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AEAEB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390196"/>
              <a:satOff val="16169"/>
              <a:lumOff val="-19584"/>
            </a:schemeClr>
          </a:solidFill>
        </a:fill>
      </a:tcStyle>
    </a:firstCol>
    <a:lastRow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>
          <a:latin typeface="Proxima Nova Medium"/>
          <a:ea typeface="Proxima Nova Medium"/>
          <a:cs typeface="Proxima Nova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312616"/>
              <a:satOff val="21048"/>
              <a:lumOff val="-2941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D238"/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F7EA"/>
          </a:solidFill>
        </a:fill>
      </a:tcStyle>
    </a:lastRow>
    <a:fir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219922"/>
              <a:satOff val="-56679"/>
              <a:lumOff val="-26479"/>
            </a:schemeClr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AEBEB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228106"/>
              <a:satOff val="-38633"/>
              <a:lumOff val="-1788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BBBBBB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 snapToGrid="0">
      <p:cViewPr varScale="1">
        <p:scale>
          <a:sx n="33" d="100"/>
          <a:sy n="33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2" d="100"/>
        <a:sy n="42" d="100"/>
      </p:scale>
      <p:origin x="0" y="-103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1F1E89-818E-4A43-80B2-5C54D2A00004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B919E95-2FD6-48DE-974A-372BB29900E6}">
      <dgm:prSet phldrT="[Testo]"/>
      <dgm:spPr/>
      <dgm:t>
        <a:bodyPr/>
        <a:lstStyle/>
        <a:p>
          <a:r>
            <a:rPr lang="it-IT" dirty="0"/>
            <a:t>Contagio</a:t>
          </a:r>
        </a:p>
      </dgm:t>
    </dgm:pt>
    <dgm:pt modelId="{EFFBB0CB-AE6E-4F84-8253-DD97B8EE1E70}" type="parTrans" cxnId="{A2547254-3ABE-42AD-B517-6C6E76956DA2}">
      <dgm:prSet/>
      <dgm:spPr/>
      <dgm:t>
        <a:bodyPr/>
        <a:lstStyle/>
        <a:p>
          <a:endParaRPr lang="it-IT"/>
        </a:p>
      </dgm:t>
    </dgm:pt>
    <dgm:pt modelId="{43013C5A-D3EC-45B4-A8AB-9F740CA4438A}" type="sibTrans" cxnId="{A2547254-3ABE-42AD-B517-6C6E76956DA2}">
      <dgm:prSet/>
      <dgm:spPr/>
      <dgm:t>
        <a:bodyPr/>
        <a:lstStyle/>
        <a:p>
          <a:endParaRPr lang="it-IT"/>
        </a:p>
      </dgm:t>
    </dgm:pt>
    <dgm:pt modelId="{18622ACD-D300-4791-9FA6-25C30E1207AD}">
      <dgm:prSet phldrT="[Testo]" custT="1"/>
      <dgm:spPr/>
      <dgm:t>
        <a:bodyPr/>
        <a:lstStyle/>
        <a:p>
          <a:r>
            <a:rPr lang="it-IT" sz="5400" dirty="0">
              <a:latin typeface="Trebuchet MS" panose="020B0603020202020204" pitchFamily="34" charset="0"/>
            </a:rPr>
            <a:t>Incubazione</a:t>
          </a:r>
        </a:p>
      </dgm:t>
    </dgm:pt>
    <dgm:pt modelId="{A7E7243E-07C4-4D14-9CE4-BDE167E00C1E}" type="parTrans" cxnId="{D0BFD0DF-ADAB-4439-BBB2-9F452C60B955}">
      <dgm:prSet/>
      <dgm:spPr/>
      <dgm:t>
        <a:bodyPr/>
        <a:lstStyle/>
        <a:p>
          <a:endParaRPr lang="it-IT"/>
        </a:p>
      </dgm:t>
    </dgm:pt>
    <dgm:pt modelId="{5C5619E0-90B9-4650-AF3F-1113E10A5F89}" type="sibTrans" cxnId="{D0BFD0DF-ADAB-4439-BBB2-9F452C60B955}">
      <dgm:prSet/>
      <dgm:spPr/>
      <dgm:t>
        <a:bodyPr/>
        <a:lstStyle/>
        <a:p>
          <a:endParaRPr lang="it-IT"/>
        </a:p>
      </dgm:t>
    </dgm:pt>
    <dgm:pt modelId="{C60D686B-34C9-45FC-8C7C-8E31B06B734C}">
      <dgm:prSet phldrT="[Testo]" custT="1"/>
      <dgm:spPr/>
      <dgm:t>
        <a:bodyPr/>
        <a:lstStyle/>
        <a:p>
          <a:r>
            <a:rPr lang="it-IT" sz="5400" dirty="0">
              <a:latin typeface="Trebuchet MS" panose="020B0603020202020204" pitchFamily="34" charset="0"/>
            </a:rPr>
            <a:t>Giorni (n°??)</a:t>
          </a:r>
        </a:p>
      </dgm:t>
    </dgm:pt>
    <dgm:pt modelId="{4EE229B6-5F19-4D02-AF47-99ADB4BFFB9A}" type="parTrans" cxnId="{B6872FB2-9CFE-4A59-A4E6-44929D7D4346}">
      <dgm:prSet/>
      <dgm:spPr/>
      <dgm:t>
        <a:bodyPr/>
        <a:lstStyle/>
        <a:p>
          <a:endParaRPr lang="it-IT"/>
        </a:p>
      </dgm:t>
    </dgm:pt>
    <dgm:pt modelId="{65670F16-B781-44D4-84BF-ECF21017CF60}" type="sibTrans" cxnId="{B6872FB2-9CFE-4A59-A4E6-44929D7D4346}">
      <dgm:prSet/>
      <dgm:spPr/>
      <dgm:t>
        <a:bodyPr/>
        <a:lstStyle/>
        <a:p>
          <a:endParaRPr lang="it-IT"/>
        </a:p>
      </dgm:t>
    </dgm:pt>
    <dgm:pt modelId="{E24EEBE1-D6CA-4975-B07B-A7C84159C9BB}">
      <dgm:prSet phldrT="[Testo]"/>
      <dgm:spPr/>
      <dgm:t>
        <a:bodyPr/>
        <a:lstStyle/>
        <a:p>
          <a:r>
            <a:rPr lang="it-IT" dirty="0"/>
            <a:t>Aree sintomatiche</a:t>
          </a:r>
        </a:p>
      </dgm:t>
    </dgm:pt>
    <dgm:pt modelId="{9816B58A-47BF-4E32-B114-FE61037B3A6E}" type="parTrans" cxnId="{7F496BCE-F458-4A16-ACF4-2EEB1BBF971C}">
      <dgm:prSet/>
      <dgm:spPr/>
      <dgm:t>
        <a:bodyPr/>
        <a:lstStyle/>
        <a:p>
          <a:endParaRPr lang="it-IT"/>
        </a:p>
      </dgm:t>
    </dgm:pt>
    <dgm:pt modelId="{EADF5B11-38B9-404C-B5CA-8F68623F1608}" type="sibTrans" cxnId="{7F496BCE-F458-4A16-ACF4-2EEB1BBF971C}">
      <dgm:prSet/>
      <dgm:spPr/>
      <dgm:t>
        <a:bodyPr/>
        <a:lstStyle/>
        <a:p>
          <a:endParaRPr lang="it-IT"/>
        </a:p>
      </dgm:t>
    </dgm:pt>
    <dgm:pt modelId="{417360D5-EA84-4337-9476-62C3978DE27F}">
      <dgm:prSet phldrT="[Testo]" custT="1"/>
      <dgm:spPr/>
      <dgm:t>
        <a:bodyPr/>
        <a:lstStyle/>
        <a:p>
          <a:r>
            <a:rPr lang="it-IT" sz="5000" dirty="0">
              <a:latin typeface="Trebuchet MS" panose="020B0603020202020204" pitchFamily="34" charset="0"/>
            </a:rPr>
            <a:t>Area genitale</a:t>
          </a:r>
        </a:p>
      </dgm:t>
    </dgm:pt>
    <dgm:pt modelId="{46FFF1A8-A57F-430E-A69B-B6E1FC07B81D}" type="parTrans" cxnId="{E2A0BBAD-8660-4DE3-8A06-B562C40E5414}">
      <dgm:prSet/>
      <dgm:spPr/>
      <dgm:t>
        <a:bodyPr/>
        <a:lstStyle/>
        <a:p>
          <a:endParaRPr lang="it-IT"/>
        </a:p>
      </dgm:t>
    </dgm:pt>
    <dgm:pt modelId="{29659050-9410-4FA1-ACE6-EE2FA2E8C4C4}" type="sibTrans" cxnId="{E2A0BBAD-8660-4DE3-8A06-B562C40E5414}">
      <dgm:prSet/>
      <dgm:spPr/>
      <dgm:t>
        <a:bodyPr/>
        <a:lstStyle/>
        <a:p>
          <a:endParaRPr lang="it-IT"/>
        </a:p>
      </dgm:t>
    </dgm:pt>
    <dgm:pt modelId="{37AFC259-5F5F-490D-84DF-A8E2C6331B91}">
      <dgm:prSet phldrT="[Testo]" custT="1"/>
      <dgm:spPr/>
      <dgm:t>
        <a:bodyPr/>
        <a:lstStyle/>
        <a:p>
          <a:r>
            <a:rPr lang="it-IT" sz="5000" dirty="0">
              <a:latin typeface="Trebuchet MS" panose="020B0603020202020204" pitchFamily="34" charset="0"/>
            </a:rPr>
            <a:t>Bocca</a:t>
          </a:r>
        </a:p>
      </dgm:t>
    </dgm:pt>
    <dgm:pt modelId="{6BD32C3B-EBE3-404B-B63C-041F6992BD03}" type="parTrans" cxnId="{30C9DD41-E07C-42C9-AC53-7BED0B042331}">
      <dgm:prSet/>
      <dgm:spPr/>
      <dgm:t>
        <a:bodyPr/>
        <a:lstStyle/>
        <a:p>
          <a:endParaRPr lang="it-IT"/>
        </a:p>
      </dgm:t>
    </dgm:pt>
    <dgm:pt modelId="{5E4420A2-9A6F-4E76-B63B-A0FB35CFB1BF}" type="sibTrans" cxnId="{30C9DD41-E07C-42C9-AC53-7BED0B042331}">
      <dgm:prSet/>
      <dgm:spPr/>
      <dgm:t>
        <a:bodyPr/>
        <a:lstStyle/>
        <a:p>
          <a:endParaRPr lang="it-IT"/>
        </a:p>
      </dgm:t>
    </dgm:pt>
    <dgm:pt modelId="{8B22EC7A-8AFF-45B7-B251-A693CE662B4F}">
      <dgm:prSet phldrT="[Testo]"/>
      <dgm:spPr/>
      <dgm:t>
        <a:bodyPr/>
        <a:lstStyle/>
        <a:p>
          <a:r>
            <a:rPr lang="it-IT" dirty="0"/>
            <a:t>Segni sintomatici</a:t>
          </a:r>
        </a:p>
      </dgm:t>
    </dgm:pt>
    <dgm:pt modelId="{3470976B-4F7B-4157-B27A-878D1DCB63A4}" type="parTrans" cxnId="{BED0EAD1-0E6B-4A30-A1A5-A33E9FE6BF9B}">
      <dgm:prSet/>
      <dgm:spPr/>
      <dgm:t>
        <a:bodyPr/>
        <a:lstStyle/>
        <a:p>
          <a:endParaRPr lang="it-IT"/>
        </a:p>
      </dgm:t>
    </dgm:pt>
    <dgm:pt modelId="{6535306D-EADA-470A-B761-877F5A21D2C9}" type="sibTrans" cxnId="{BED0EAD1-0E6B-4A30-A1A5-A33E9FE6BF9B}">
      <dgm:prSet/>
      <dgm:spPr/>
      <dgm:t>
        <a:bodyPr/>
        <a:lstStyle/>
        <a:p>
          <a:endParaRPr lang="it-IT"/>
        </a:p>
      </dgm:t>
    </dgm:pt>
    <dgm:pt modelId="{5EFC7B66-3B2A-4C90-92D1-2B87D3B68C8E}">
      <dgm:prSet phldrT="[Testo]" custT="1"/>
      <dgm:spPr/>
      <dgm:t>
        <a:bodyPr/>
        <a:lstStyle/>
        <a:p>
          <a:r>
            <a:rPr lang="it-IT" sz="3600" dirty="0">
              <a:latin typeface="Trebuchet MS" panose="020B0603020202020204" pitchFamily="34" charset="0"/>
            </a:rPr>
            <a:t>Perdite genitali da vagina, pene, ano</a:t>
          </a:r>
          <a:endParaRPr lang="it-IT" sz="3600" dirty="0"/>
        </a:p>
      </dgm:t>
    </dgm:pt>
    <dgm:pt modelId="{4AF85AE6-E066-4A56-8AC3-ABDD584A66DF}" type="parTrans" cxnId="{72A354E0-487B-4096-B13D-857A6F8F8E18}">
      <dgm:prSet/>
      <dgm:spPr/>
      <dgm:t>
        <a:bodyPr/>
        <a:lstStyle/>
        <a:p>
          <a:endParaRPr lang="it-IT"/>
        </a:p>
      </dgm:t>
    </dgm:pt>
    <dgm:pt modelId="{39722D56-9627-4C4F-9028-A5EAD79A92E6}" type="sibTrans" cxnId="{72A354E0-487B-4096-B13D-857A6F8F8E18}">
      <dgm:prSet/>
      <dgm:spPr/>
      <dgm:t>
        <a:bodyPr/>
        <a:lstStyle/>
        <a:p>
          <a:endParaRPr lang="it-IT"/>
        </a:p>
      </dgm:t>
    </dgm:pt>
    <dgm:pt modelId="{4ECA4E9D-95EE-400C-8B5E-9308F68CC20F}">
      <dgm:prSet phldrT="[Testo]" custT="1"/>
      <dgm:spPr/>
      <dgm:t>
        <a:bodyPr/>
        <a:lstStyle/>
        <a:p>
          <a:r>
            <a:rPr lang="it-IT" sz="3600" dirty="0">
              <a:latin typeface="Trebuchet MS" panose="020B0603020202020204" pitchFamily="34" charset="0"/>
            </a:rPr>
            <a:t>Dolore basso addome</a:t>
          </a:r>
          <a:endParaRPr lang="it-IT" sz="3600" dirty="0"/>
        </a:p>
      </dgm:t>
    </dgm:pt>
    <dgm:pt modelId="{4245CB2E-3C49-453F-96B7-01F59133B718}" type="parTrans" cxnId="{25A2B9CC-4A5B-412A-B90E-C8016BAD1B01}">
      <dgm:prSet/>
      <dgm:spPr/>
      <dgm:t>
        <a:bodyPr/>
        <a:lstStyle/>
        <a:p>
          <a:endParaRPr lang="it-IT"/>
        </a:p>
      </dgm:t>
    </dgm:pt>
    <dgm:pt modelId="{1DC7E412-F26D-480A-B5F1-C75AD7F98334}" type="sibTrans" cxnId="{25A2B9CC-4A5B-412A-B90E-C8016BAD1B01}">
      <dgm:prSet/>
      <dgm:spPr/>
      <dgm:t>
        <a:bodyPr/>
        <a:lstStyle/>
        <a:p>
          <a:endParaRPr lang="it-IT"/>
        </a:p>
      </dgm:t>
    </dgm:pt>
    <dgm:pt modelId="{A182AD47-DCE2-4410-9090-6D012571249A}">
      <dgm:prSet phldrT="[Testo]" custT="1"/>
      <dgm:spPr/>
      <dgm:t>
        <a:bodyPr/>
        <a:lstStyle/>
        <a:p>
          <a:endParaRPr lang="it-IT" sz="5400" dirty="0">
            <a:latin typeface="Trebuchet MS" panose="020B0603020202020204" pitchFamily="34" charset="0"/>
          </a:endParaRPr>
        </a:p>
      </dgm:t>
    </dgm:pt>
    <dgm:pt modelId="{C460749A-71EA-441F-B921-C1ECECBE966C}" type="parTrans" cxnId="{5579FC4F-FB50-4ED8-8024-CBD47F1308B0}">
      <dgm:prSet/>
      <dgm:spPr/>
      <dgm:t>
        <a:bodyPr/>
        <a:lstStyle/>
        <a:p>
          <a:endParaRPr lang="it-IT"/>
        </a:p>
      </dgm:t>
    </dgm:pt>
    <dgm:pt modelId="{0AEB69D6-04A8-4E84-AA81-F1287CDA0179}" type="sibTrans" cxnId="{5579FC4F-FB50-4ED8-8024-CBD47F1308B0}">
      <dgm:prSet/>
      <dgm:spPr/>
      <dgm:t>
        <a:bodyPr/>
        <a:lstStyle/>
        <a:p>
          <a:endParaRPr lang="it-IT"/>
        </a:p>
      </dgm:t>
    </dgm:pt>
    <dgm:pt modelId="{0C0669F7-E005-4669-BE4C-F9D923F4784F}">
      <dgm:prSet phldrT="[Testo]" custT="1"/>
      <dgm:spPr/>
      <dgm:t>
        <a:bodyPr/>
        <a:lstStyle/>
        <a:p>
          <a:r>
            <a:rPr lang="it-IT" sz="5400" dirty="0">
              <a:latin typeface="Trebuchet MS" panose="020B0603020202020204" pitchFamily="34" charset="0"/>
            </a:rPr>
            <a:t>Sintomi</a:t>
          </a:r>
        </a:p>
      </dgm:t>
    </dgm:pt>
    <dgm:pt modelId="{0437A2B7-59D6-4A36-B517-BCB6C2E7CCFE}" type="parTrans" cxnId="{509C2692-DB42-4EF0-B7AD-CF0D060EE84A}">
      <dgm:prSet/>
      <dgm:spPr/>
      <dgm:t>
        <a:bodyPr/>
        <a:lstStyle/>
        <a:p>
          <a:endParaRPr lang="it-IT"/>
        </a:p>
      </dgm:t>
    </dgm:pt>
    <dgm:pt modelId="{90FBC9DA-8679-441A-98D0-255FD7D94F25}" type="sibTrans" cxnId="{509C2692-DB42-4EF0-B7AD-CF0D060EE84A}">
      <dgm:prSet/>
      <dgm:spPr/>
      <dgm:t>
        <a:bodyPr/>
        <a:lstStyle/>
        <a:p>
          <a:endParaRPr lang="it-IT"/>
        </a:p>
      </dgm:t>
    </dgm:pt>
    <dgm:pt modelId="{114917CD-073B-49A1-9CD2-2909AB6BC259}">
      <dgm:prSet phldrT="[Testo]" custT="1"/>
      <dgm:spPr/>
      <dgm:t>
        <a:bodyPr/>
        <a:lstStyle/>
        <a:p>
          <a:endParaRPr lang="it-IT" sz="5400" dirty="0">
            <a:latin typeface="Trebuchet MS" panose="020B0603020202020204" pitchFamily="34" charset="0"/>
          </a:endParaRPr>
        </a:p>
      </dgm:t>
    </dgm:pt>
    <dgm:pt modelId="{7F7BB678-33FC-4330-A7C3-864565C79F7B}" type="parTrans" cxnId="{CEC24C54-0C40-4485-A1E5-4A1F2CA04026}">
      <dgm:prSet/>
      <dgm:spPr/>
      <dgm:t>
        <a:bodyPr/>
        <a:lstStyle/>
        <a:p>
          <a:endParaRPr lang="it-IT"/>
        </a:p>
      </dgm:t>
    </dgm:pt>
    <dgm:pt modelId="{57C3F5DA-3C44-4CA1-BDAA-93A07D801EC3}" type="sibTrans" cxnId="{CEC24C54-0C40-4485-A1E5-4A1F2CA04026}">
      <dgm:prSet/>
      <dgm:spPr/>
      <dgm:t>
        <a:bodyPr/>
        <a:lstStyle/>
        <a:p>
          <a:endParaRPr lang="it-IT"/>
        </a:p>
      </dgm:t>
    </dgm:pt>
    <dgm:pt modelId="{43A7B00A-3A10-4161-A8E9-50E60F423A86}">
      <dgm:prSet phldrT="[Testo]" custT="1"/>
      <dgm:spPr/>
      <dgm:t>
        <a:bodyPr/>
        <a:lstStyle/>
        <a:p>
          <a:r>
            <a:rPr lang="it-IT" sz="5000" dirty="0">
              <a:latin typeface="Trebuchet MS" panose="020B0603020202020204" pitchFamily="34" charset="0"/>
            </a:rPr>
            <a:t>Zona anale</a:t>
          </a:r>
        </a:p>
      </dgm:t>
    </dgm:pt>
    <dgm:pt modelId="{BF00CB2F-1A49-4416-82D2-5F2BF3E325CF}" type="parTrans" cxnId="{BB29150A-B03C-4CCE-81F7-B707E96535CD}">
      <dgm:prSet/>
      <dgm:spPr/>
      <dgm:t>
        <a:bodyPr/>
        <a:lstStyle/>
        <a:p>
          <a:endParaRPr lang="it-IT"/>
        </a:p>
      </dgm:t>
    </dgm:pt>
    <dgm:pt modelId="{70F7A7D1-675F-445D-8D04-46EAB1F0EA65}" type="sibTrans" cxnId="{BB29150A-B03C-4CCE-81F7-B707E96535CD}">
      <dgm:prSet/>
      <dgm:spPr/>
      <dgm:t>
        <a:bodyPr/>
        <a:lstStyle/>
        <a:p>
          <a:endParaRPr lang="it-IT"/>
        </a:p>
      </dgm:t>
    </dgm:pt>
    <dgm:pt modelId="{80F5EAB5-C5FC-42DD-B484-64CE02873D43}">
      <dgm:prSet phldrT="[Testo]" custT="1"/>
      <dgm:spPr/>
      <dgm:t>
        <a:bodyPr/>
        <a:lstStyle/>
        <a:p>
          <a:r>
            <a:rPr lang="it-IT" sz="5000" dirty="0">
              <a:latin typeface="Trebuchet MS" panose="020B0603020202020204" pitchFamily="34" charset="0"/>
            </a:rPr>
            <a:t>Pelle</a:t>
          </a:r>
        </a:p>
      </dgm:t>
    </dgm:pt>
    <dgm:pt modelId="{14FD9B20-2A8F-4370-B59D-9106C88D76F1}" type="parTrans" cxnId="{4014D5C0-3D0A-405F-9726-0308F8834224}">
      <dgm:prSet/>
      <dgm:spPr/>
      <dgm:t>
        <a:bodyPr/>
        <a:lstStyle/>
        <a:p>
          <a:endParaRPr lang="it-IT"/>
        </a:p>
      </dgm:t>
    </dgm:pt>
    <dgm:pt modelId="{25B50EF2-5546-4054-934C-1936C40EC615}" type="sibTrans" cxnId="{4014D5C0-3D0A-405F-9726-0308F8834224}">
      <dgm:prSet/>
      <dgm:spPr/>
      <dgm:t>
        <a:bodyPr/>
        <a:lstStyle/>
        <a:p>
          <a:endParaRPr lang="it-IT"/>
        </a:p>
      </dgm:t>
    </dgm:pt>
    <dgm:pt modelId="{5BB4BA04-A9FC-4300-BA38-716F212DF9C3}">
      <dgm:prSet phldrT="[Testo]" custT="1"/>
      <dgm:spPr/>
      <dgm:t>
        <a:bodyPr/>
        <a:lstStyle/>
        <a:p>
          <a:endParaRPr lang="it-IT" sz="5000" dirty="0">
            <a:latin typeface="Trebuchet MS" panose="020B0603020202020204" pitchFamily="34" charset="0"/>
          </a:endParaRPr>
        </a:p>
      </dgm:t>
    </dgm:pt>
    <dgm:pt modelId="{4BB3A637-8F3A-491A-9387-0D80A3B7E55E}" type="parTrans" cxnId="{DD6EF858-6F90-4998-BF55-5D8CC0D87A6C}">
      <dgm:prSet/>
      <dgm:spPr/>
      <dgm:t>
        <a:bodyPr/>
        <a:lstStyle/>
        <a:p>
          <a:endParaRPr lang="it-IT"/>
        </a:p>
      </dgm:t>
    </dgm:pt>
    <dgm:pt modelId="{30CABEAB-B838-4A7F-A331-3323FD934A15}" type="sibTrans" cxnId="{DD6EF858-6F90-4998-BF55-5D8CC0D87A6C}">
      <dgm:prSet/>
      <dgm:spPr/>
      <dgm:t>
        <a:bodyPr/>
        <a:lstStyle/>
        <a:p>
          <a:endParaRPr lang="it-IT"/>
        </a:p>
      </dgm:t>
    </dgm:pt>
    <dgm:pt modelId="{039A3E29-CB33-45EB-A0C0-8098BD322164}">
      <dgm:prSet phldrT="[Testo]" custT="1"/>
      <dgm:spPr/>
      <dgm:t>
        <a:bodyPr/>
        <a:lstStyle/>
        <a:p>
          <a:endParaRPr lang="it-IT" sz="5000" dirty="0">
            <a:latin typeface="Trebuchet MS" panose="020B0603020202020204" pitchFamily="34" charset="0"/>
          </a:endParaRPr>
        </a:p>
      </dgm:t>
    </dgm:pt>
    <dgm:pt modelId="{44849230-ABD5-4A3D-B0CD-8A7352E7F8F3}" type="parTrans" cxnId="{E32DB960-1998-4B7F-8547-F6599159913A}">
      <dgm:prSet/>
      <dgm:spPr/>
      <dgm:t>
        <a:bodyPr/>
        <a:lstStyle/>
        <a:p>
          <a:endParaRPr lang="it-IT"/>
        </a:p>
      </dgm:t>
    </dgm:pt>
    <dgm:pt modelId="{F66F0952-282A-4409-9226-D90D0406D5F1}" type="sibTrans" cxnId="{E32DB960-1998-4B7F-8547-F6599159913A}">
      <dgm:prSet/>
      <dgm:spPr/>
      <dgm:t>
        <a:bodyPr/>
        <a:lstStyle/>
        <a:p>
          <a:endParaRPr lang="it-IT"/>
        </a:p>
      </dgm:t>
    </dgm:pt>
    <dgm:pt modelId="{08CAC40E-1A91-46B9-8C78-40DFA73AB3FF}">
      <dgm:prSet phldrT="[Testo]" custT="1"/>
      <dgm:spPr/>
      <dgm:t>
        <a:bodyPr/>
        <a:lstStyle/>
        <a:p>
          <a:endParaRPr lang="it-IT" sz="5000" dirty="0">
            <a:latin typeface="Trebuchet MS" panose="020B0603020202020204" pitchFamily="34" charset="0"/>
          </a:endParaRPr>
        </a:p>
      </dgm:t>
    </dgm:pt>
    <dgm:pt modelId="{EDF5A96E-1E42-4AA2-9E05-46AA1D5FA995}" type="parTrans" cxnId="{804532E1-DB11-4573-B510-F5785843E267}">
      <dgm:prSet/>
      <dgm:spPr/>
      <dgm:t>
        <a:bodyPr/>
        <a:lstStyle/>
        <a:p>
          <a:endParaRPr lang="it-IT"/>
        </a:p>
      </dgm:t>
    </dgm:pt>
    <dgm:pt modelId="{46DB5AAE-D197-4AF9-876D-16A16F5D476F}" type="sibTrans" cxnId="{804532E1-DB11-4573-B510-F5785843E267}">
      <dgm:prSet/>
      <dgm:spPr/>
      <dgm:t>
        <a:bodyPr/>
        <a:lstStyle/>
        <a:p>
          <a:endParaRPr lang="it-IT"/>
        </a:p>
      </dgm:t>
    </dgm:pt>
    <dgm:pt modelId="{6124F346-0AFB-4AB3-A74D-87D0AB3EC5AF}">
      <dgm:prSet phldrT="[Testo]"/>
      <dgm:spPr/>
      <dgm:t>
        <a:bodyPr/>
        <a:lstStyle/>
        <a:p>
          <a:endParaRPr lang="it-IT" sz="3200" dirty="0"/>
        </a:p>
      </dgm:t>
    </dgm:pt>
    <dgm:pt modelId="{8B4B75FF-2337-45BA-97D8-5430421D51BD}" type="parTrans" cxnId="{28F153EB-80E8-4807-A235-B8229DD0C6C4}">
      <dgm:prSet/>
      <dgm:spPr/>
      <dgm:t>
        <a:bodyPr/>
        <a:lstStyle/>
        <a:p>
          <a:endParaRPr lang="it-IT"/>
        </a:p>
      </dgm:t>
    </dgm:pt>
    <dgm:pt modelId="{5AC626D3-A226-40BD-B508-2DC3175E5A89}" type="sibTrans" cxnId="{28F153EB-80E8-4807-A235-B8229DD0C6C4}">
      <dgm:prSet/>
      <dgm:spPr/>
      <dgm:t>
        <a:bodyPr/>
        <a:lstStyle/>
        <a:p>
          <a:endParaRPr lang="it-IT"/>
        </a:p>
      </dgm:t>
    </dgm:pt>
    <dgm:pt modelId="{9061A8C5-A6BB-4C3A-852A-5F6F50BCA35F}">
      <dgm:prSet phldrT="[Testo]" custT="1"/>
      <dgm:spPr/>
      <dgm:t>
        <a:bodyPr/>
        <a:lstStyle/>
        <a:p>
          <a:r>
            <a:rPr lang="it-IT" sz="3600" dirty="0">
              <a:latin typeface="Trebuchet MS" panose="020B0603020202020204" pitchFamily="34" charset="0"/>
            </a:rPr>
            <a:t>Prurito/lesioni regione genitale, anale o della bocca</a:t>
          </a:r>
          <a:endParaRPr lang="it-IT" sz="3600" dirty="0"/>
        </a:p>
      </dgm:t>
    </dgm:pt>
    <dgm:pt modelId="{677AB3ED-8FD9-4088-A7D5-9B34CC344525}" type="parTrans" cxnId="{A2FE5AF4-E845-4D81-80B0-038208E19DA8}">
      <dgm:prSet/>
      <dgm:spPr/>
      <dgm:t>
        <a:bodyPr/>
        <a:lstStyle/>
        <a:p>
          <a:endParaRPr lang="it-IT"/>
        </a:p>
      </dgm:t>
    </dgm:pt>
    <dgm:pt modelId="{2E10CEEA-D61E-4812-8AF6-E59143F28E63}" type="sibTrans" cxnId="{A2FE5AF4-E845-4D81-80B0-038208E19DA8}">
      <dgm:prSet/>
      <dgm:spPr/>
      <dgm:t>
        <a:bodyPr/>
        <a:lstStyle/>
        <a:p>
          <a:endParaRPr lang="it-IT"/>
        </a:p>
      </dgm:t>
    </dgm:pt>
    <dgm:pt modelId="{76510E3F-31A9-4947-BDB2-F389A97BF07C}">
      <dgm:prSet phldrT="[Testo]" custT="1"/>
      <dgm:spPr/>
      <dgm:t>
        <a:bodyPr/>
        <a:lstStyle/>
        <a:p>
          <a:r>
            <a:rPr lang="it-IT" sz="3600" dirty="0">
              <a:latin typeface="Trebuchet MS" panose="020B0603020202020204" pitchFamily="34" charset="0"/>
            </a:rPr>
            <a:t>Dolore e sanguinamento durante e/o dopo i rapporti sessuali</a:t>
          </a:r>
          <a:endParaRPr lang="it-IT" sz="3600" dirty="0"/>
        </a:p>
      </dgm:t>
    </dgm:pt>
    <dgm:pt modelId="{DCD52667-2C43-4BB0-B625-2E140E1CC327}" type="parTrans" cxnId="{CC311051-8B97-4A82-8290-3EDBA703DF6E}">
      <dgm:prSet/>
      <dgm:spPr/>
      <dgm:t>
        <a:bodyPr/>
        <a:lstStyle/>
        <a:p>
          <a:endParaRPr lang="it-IT"/>
        </a:p>
      </dgm:t>
    </dgm:pt>
    <dgm:pt modelId="{88958D42-15FB-4322-80A4-7AB306718264}" type="sibTrans" cxnId="{CC311051-8B97-4A82-8290-3EDBA703DF6E}">
      <dgm:prSet/>
      <dgm:spPr/>
      <dgm:t>
        <a:bodyPr/>
        <a:lstStyle/>
        <a:p>
          <a:endParaRPr lang="it-IT"/>
        </a:p>
      </dgm:t>
    </dgm:pt>
    <dgm:pt modelId="{D4955967-2FEF-4A74-99FC-BAD19654B325}">
      <dgm:prSet phldrT="[Testo]" custT="1"/>
      <dgm:spPr/>
      <dgm:t>
        <a:bodyPr/>
        <a:lstStyle/>
        <a:p>
          <a:r>
            <a:rPr lang="it-IT" sz="3600" dirty="0">
              <a:latin typeface="Trebuchet MS" panose="020B0603020202020204" pitchFamily="34" charset="0"/>
            </a:rPr>
            <a:t>Necessità di urinare frequentemente, a volte con dolore o bruciore</a:t>
          </a:r>
          <a:endParaRPr lang="it-IT" sz="3600" dirty="0"/>
        </a:p>
      </dgm:t>
    </dgm:pt>
    <dgm:pt modelId="{C0002A37-4436-427D-9998-CB48D6B8915E}" type="parTrans" cxnId="{40F35707-E347-4855-A8A0-26888126DCC5}">
      <dgm:prSet/>
      <dgm:spPr/>
      <dgm:t>
        <a:bodyPr/>
        <a:lstStyle/>
        <a:p>
          <a:endParaRPr lang="it-IT"/>
        </a:p>
      </dgm:t>
    </dgm:pt>
    <dgm:pt modelId="{60B3031A-E601-49C6-94A5-1CF073E26BB8}" type="sibTrans" cxnId="{40F35707-E347-4855-A8A0-26888126DCC5}">
      <dgm:prSet/>
      <dgm:spPr/>
      <dgm:t>
        <a:bodyPr/>
        <a:lstStyle/>
        <a:p>
          <a:endParaRPr lang="it-IT"/>
        </a:p>
      </dgm:t>
    </dgm:pt>
    <dgm:pt modelId="{5FBF8176-8892-4605-BB2C-DA94692C0B77}" type="pres">
      <dgm:prSet presAssocID="{421F1E89-818E-4A43-80B2-5C54D2A00004}" presName="linearFlow" presStyleCnt="0">
        <dgm:presLayoutVars>
          <dgm:dir/>
          <dgm:animLvl val="lvl"/>
          <dgm:resizeHandles/>
        </dgm:presLayoutVars>
      </dgm:prSet>
      <dgm:spPr/>
    </dgm:pt>
    <dgm:pt modelId="{387972A7-BF96-484F-9DFA-88D35C354618}" type="pres">
      <dgm:prSet presAssocID="{0B919E95-2FD6-48DE-974A-372BB29900E6}" presName="compositeNode" presStyleCnt="0">
        <dgm:presLayoutVars>
          <dgm:bulletEnabled val="1"/>
        </dgm:presLayoutVars>
      </dgm:prSet>
      <dgm:spPr/>
    </dgm:pt>
    <dgm:pt modelId="{3F7C39C1-C80E-410B-A9DE-8ACE90DFB8B5}" type="pres">
      <dgm:prSet presAssocID="{0B919E95-2FD6-48DE-974A-372BB29900E6}" presName="image" presStyleLbl="fgImgPlace1" presStyleIdx="0" presStyleCnt="3" custLinFactNeighborX="-6316" custLinFactNeighborY="-1604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75DCF76A-E593-41C8-94A5-E42F997526F7}" type="pres">
      <dgm:prSet presAssocID="{0B919E95-2FD6-48DE-974A-372BB29900E6}" presName="childNode" presStyleLbl="node1" presStyleIdx="0" presStyleCnt="3">
        <dgm:presLayoutVars>
          <dgm:bulletEnabled val="1"/>
        </dgm:presLayoutVars>
      </dgm:prSet>
      <dgm:spPr/>
    </dgm:pt>
    <dgm:pt modelId="{EEF2717C-E400-4618-AF65-FA766AFE5546}" type="pres">
      <dgm:prSet presAssocID="{0B919E95-2FD6-48DE-974A-372BB29900E6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3C9521F4-7C03-40CE-972F-677A5C1263BD}" type="pres">
      <dgm:prSet presAssocID="{43013C5A-D3EC-45B4-A8AB-9F740CA4438A}" presName="sibTrans" presStyleCnt="0"/>
      <dgm:spPr/>
    </dgm:pt>
    <dgm:pt modelId="{0D538170-B2B1-488F-9B57-7AE1332B4CAB}" type="pres">
      <dgm:prSet presAssocID="{E24EEBE1-D6CA-4975-B07B-A7C84159C9BB}" presName="compositeNode" presStyleCnt="0">
        <dgm:presLayoutVars>
          <dgm:bulletEnabled val="1"/>
        </dgm:presLayoutVars>
      </dgm:prSet>
      <dgm:spPr/>
    </dgm:pt>
    <dgm:pt modelId="{17358D7B-4212-4C23-A6D0-4320F418C407}" type="pres">
      <dgm:prSet presAssocID="{E24EEBE1-D6CA-4975-B07B-A7C84159C9BB}" presName="image" presStyleLbl="fgImgPlace1" presStyleIdx="1" presStyleCnt="3" custLinFactNeighborX="-4375" custLinFactNeighborY="-1749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442D489-182F-45F1-B9FC-A58FC028951E}" type="pres">
      <dgm:prSet presAssocID="{E24EEBE1-D6CA-4975-B07B-A7C84159C9BB}" presName="childNode" presStyleLbl="node1" presStyleIdx="1" presStyleCnt="3">
        <dgm:presLayoutVars>
          <dgm:bulletEnabled val="1"/>
        </dgm:presLayoutVars>
      </dgm:prSet>
      <dgm:spPr/>
    </dgm:pt>
    <dgm:pt modelId="{D78ECA1E-7362-44A0-A3A6-9D690F5A214A}" type="pres">
      <dgm:prSet presAssocID="{E24EEBE1-D6CA-4975-B07B-A7C84159C9BB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343DF715-D9C4-49BB-8B12-F3880B6276EC}" type="pres">
      <dgm:prSet presAssocID="{EADF5B11-38B9-404C-B5CA-8F68623F1608}" presName="sibTrans" presStyleCnt="0"/>
      <dgm:spPr/>
    </dgm:pt>
    <dgm:pt modelId="{1329379D-6D9B-4668-9E1C-CC22C038F4CF}" type="pres">
      <dgm:prSet presAssocID="{8B22EC7A-8AFF-45B7-B251-A693CE662B4F}" presName="compositeNode" presStyleCnt="0">
        <dgm:presLayoutVars>
          <dgm:bulletEnabled val="1"/>
        </dgm:presLayoutVars>
      </dgm:prSet>
      <dgm:spPr/>
    </dgm:pt>
    <dgm:pt modelId="{478670FE-B026-45E1-BCBA-4680297377E9}" type="pres">
      <dgm:prSet presAssocID="{8B22EC7A-8AFF-45B7-B251-A693CE662B4F}" presName="image" presStyleLbl="fgImgPlace1" presStyleIdx="2" presStyleCnt="3" custLinFactNeighborX="-7291" custLinFactNeighborY="-175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</dgm:pt>
    <dgm:pt modelId="{495429AE-C4B2-49F4-9BD0-907973398D9D}" type="pres">
      <dgm:prSet presAssocID="{8B22EC7A-8AFF-45B7-B251-A693CE662B4F}" presName="childNode" presStyleLbl="node1" presStyleIdx="2" presStyleCnt="3" custScaleY="109079">
        <dgm:presLayoutVars>
          <dgm:bulletEnabled val="1"/>
        </dgm:presLayoutVars>
      </dgm:prSet>
      <dgm:spPr/>
    </dgm:pt>
    <dgm:pt modelId="{0CCC91CC-63BF-41E0-B4CD-9A102A04B2A7}" type="pres">
      <dgm:prSet presAssocID="{8B22EC7A-8AFF-45B7-B251-A693CE662B4F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85187F02-CCA3-4C84-89A2-8DDF1FADBDB6}" type="presOf" srcId="{80F5EAB5-C5FC-42DD-B484-64CE02873D43}" destId="{B442D489-182F-45F1-B9FC-A58FC028951E}" srcOrd="0" destOrd="6" presId="urn:microsoft.com/office/officeart/2005/8/layout/hList2"/>
    <dgm:cxn modelId="{40F35707-E347-4855-A8A0-26888126DCC5}" srcId="{8B22EC7A-8AFF-45B7-B251-A693CE662B4F}" destId="{D4955967-2FEF-4A74-99FC-BAD19654B325}" srcOrd="4" destOrd="0" parTransId="{C0002A37-4436-427D-9998-CB48D6B8915E}" sibTransId="{60B3031A-E601-49C6-94A5-1CF073E26BB8}"/>
    <dgm:cxn modelId="{BB29150A-B03C-4CCE-81F7-B707E96535CD}" srcId="{E24EEBE1-D6CA-4975-B07B-A7C84159C9BB}" destId="{43A7B00A-3A10-4161-A8E9-50E60F423A86}" srcOrd="4" destOrd="0" parTransId="{BF00CB2F-1A49-4416-82D2-5F2BF3E325CF}" sibTransId="{70F7A7D1-675F-445D-8D04-46EAB1F0EA65}"/>
    <dgm:cxn modelId="{BB93EC0F-163E-4108-873C-40D409FD1F58}" type="presOf" srcId="{6124F346-0AFB-4AB3-A74D-87D0AB3EC5AF}" destId="{495429AE-C4B2-49F4-9BD0-907973398D9D}" srcOrd="0" destOrd="5" presId="urn:microsoft.com/office/officeart/2005/8/layout/hList2"/>
    <dgm:cxn modelId="{EAFAAF13-7D9E-4DCA-86D8-0C4063494C2B}" type="presOf" srcId="{8B22EC7A-8AFF-45B7-B251-A693CE662B4F}" destId="{0CCC91CC-63BF-41E0-B4CD-9A102A04B2A7}" srcOrd="0" destOrd="0" presId="urn:microsoft.com/office/officeart/2005/8/layout/hList2"/>
    <dgm:cxn modelId="{E32DB960-1998-4B7F-8547-F6599159913A}" srcId="{E24EEBE1-D6CA-4975-B07B-A7C84159C9BB}" destId="{039A3E29-CB33-45EB-A0C0-8098BD322164}" srcOrd="3" destOrd="0" parTransId="{44849230-ABD5-4A3D-B0CD-8A7352E7F8F3}" sibTransId="{F66F0952-282A-4409-9226-D90D0406D5F1}"/>
    <dgm:cxn modelId="{30C9DD41-E07C-42C9-AC53-7BED0B042331}" srcId="{E24EEBE1-D6CA-4975-B07B-A7C84159C9BB}" destId="{37AFC259-5F5F-490D-84DF-A8E2C6331B91}" srcOrd="2" destOrd="0" parTransId="{6BD32C3B-EBE3-404B-B63C-041F6992BD03}" sibTransId="{5E4420A2-9A6F-4E76-B63B-A0FB35CFB1BF}"/>
    <dgm:cxn modelId="{BF757449-01B4-4201-ACB2-0408A67AB756}" type="presOf" srcId="{421F1E89-818E-4A43-80B2-5C54D2A00004}" destId="{5FBF8176-8892-4605-BB2C-DA94692C0B77}" srcOrd="0" destOrd="0" presId="urn:microsoft.com/office/officeart/2005/8/layout/hList2"/>
    <dgm:cxn modelId="{495BF94A-A82F-44C7-B469-A462F1323DCF}" type="presOf" srcId="{37AFC259-5F5F-490D-84DF-A8E2C6331B91}" destId="{B442D489-182F-45F1-B9FC-A58FC028951E}" srcOrd="0" destOrd="2" presId="urn:microsoft.com/office/officeart/2005/8/layout/hList2"/>
    <dgm:cxn modelId="{B1691A4D-0EE2-4F73-AA09-66C6479C798C}" type="presOf" srcId="{E24EEBE1-D6CA-4975-B07B-A7C84159C9BB}" destId="{D78ECA1E-7362-44A0-A3A6-9D690F5A214A}" srcOrd="0" destOrd="0" presId="urn:microsoft.com/office/officeart/2005/8/layout/hList2"/>
    <dgm:cxn modelId="{AFB5786F-1B46-4BD8-AE3C-0EE9C644572A}" type="presOf" srcId="{417360D5-EA84-4337-9476-62C3978DE27F}" destId="{B442D489-182F-45F1-B9FC-A58FC028951E}" srcOrd="0" destOrd="0" presId="urn:microsoft.com/office/officeart/2005/8/layout/hList2"/>
    <dgm:cxn modelId="{5579FC4F-FB50-4ED8-8024-CBD47F1308B0}" srcId="{0B919E95-2FD6-48DE-974A-372BB29900E6}" destId="{A182AD47-DCE2-4410-9090-6D012571249A}" srcOrd="1" destOrd="0" parTransId="{C460749A-71EA-441F-B921-C1ECECBE966C}" sibTransId="{0AEB69D6-04A8-4E84-AA81-F1287CDA0179}"/>
    <dgm:cxn modelId="{CC311051-8B97-4A82-8290-3EDBA703DF6E}" srcId="{8B22EC7A-8AFF-45B7-B251-A693CE662B4F}" destId="{76510E3F-31A9-4947-BDB2-F389A97BF07C}" srcOrd="3" destOrd="0" parTransId="{DCD52667-2C43-4BB0-B625-2E140E1CC327}" sibTransId="{88958D42-15FB-4322-80A4-7AB306718264}"/>
    <dgm:cxn modelId="{CEC24C54-0C40-4485-A1E5-4A1F2CA04026}" srcId="{0B919E95-2FD6-48DE-974A-372BB29900E6}" destId="{114917CD-073B-49A1-9CD2-2909AB6BC259}" srcOrd="3" destOrd="0" parTransId="{7F7BB678-33FC-4330-A7C3-864565C79F7B}" sibTransId="{57C3F5DA-3C44-4CA1-BDAA-93A07D801EC3}"/>
    <dgm:cxn modelId="{A2547254-3ABE-42AD-B517-6C6E76956DA2}" srcId="{421F1E89-818E-4A43-80B2-5C54D2A00004}" destId="{0B919E95-2FD6-48DE-974A-372BB29900E6}" srcOrd="0" destOrd="0" parTransId="{EFFBB0CB-AE6E-4F84-8253-DD97B8EE1E70}" sibTransId="{43013C5A-D3EC-45B4-A8AB-9F740CA4438A}"/>
    <dgm:cxn modelId="{DD6EF858-6F90-4998-BF55-5D8CC0D87A6C}" srcId="{E24EEBE1-D6CA-4975-B07B-A7C84159C9BB}" destId="{5BB4BA04-A9FC-4300-BA38-716F212DF9C3}" srcOrd="1" destOrd="0" parTransId="{4BB3A637-8F3A-491A-9387-0D80A3B7E55E}" sibTransId="{30CABEAB-B838-4A7F-A331-3323FD934A15}"/>
    <dgm:cxn modelId="{A6E6A05A-78EF-4007-9F2A-58978CE0E15B}" type="presOf" srcId="{C60D686B-34C9-45FC-8C7C-8E31B06B734C}" destId="{75DCF76A-E593-41C8-94A5-E42F997526F7}" srcOrd="0" destOrd="2" presId="urn:microsoft.com/office/officeart/2005/8/layout/hList2"/>
    <dgm:cxn modelId="{B0AE088E-7B6B-486A-9A3D-635264E6E9FA}" type="presOf" srcId="{D4955967-2FEF-4A74-99FC-BAD19654B325}" destId="{495429AE-C4B2-49F4-9BD0-907973398D9D}" srcOrd="0" destOrd="4" presId="urn:microsoft.com/office/officeart/2005/8/layout/hList2"/>
    <dgm:cxn modelId="{BF8EC58F-A1F6-46E2-B1B7-8F57E0687CC6}" type="presOf" srcId="{A182AD47-DCE2-4410-9090-6D012571249A}" destId="{75DCF76A-E593-41C8-94A5-E42F997526F7}" srcOrd="0" destOrd="1" presId="urn:microsoft.com/office/officeart/2005/8/layout/hList2"/>
    <dgm:cxn modelId="{509C2692-DB42-4EF0-B7AD-CF0D060EE84A}" srcId="{0B919E95-2FD6-48DE-974A-372BB29900E6}" destId="{0C0669F7-E005-4669-BE4C-F9D923F4784F}" srcOrd="4" destOrd="0" parTransId="{0437A2B7-59D6-4A36-B517-BCB6C2E7CCFE}" sibTransId="{90FBC9DA-8679-441A-98D0-255FD7D94F25}"/>
    <dgm:cxn modelId="{26087893-1C54-4469-BED4-5174A86723C1}" type="presOf" srcId="{76510E3F-31A9-4947-BDB2-F389A97BF07C}" destId="{495429AE-C4B2-49F4-9BD0-907973398D9D}" srcOrd="0" destOrd="3" presId="urn:microsoft.com/office/officeart/2005/8/layout/hList2"/>
    <dgm:cxn modelId="{DB85E593-6634-468C-8A93-B010F4970D9E}" type="presOf" srcId="{9061A8C5-A6BB-4C3A-852A-5F6F50BCA35F}" destId="{495429AE-C4B2-49F4-9BD0-907973398D9D}" srcOrd="0" destOrd="2" presId="urn:microsoft.com/office/officeart/2005/8/layout/hList2"/>
    <dgm:cxn modelId="{BCCDBAA2-A301-4262-8FF5-0E7D87124E0F}" type="presOf" srcId="{0C0669F7-E005-4669-BE4C-F9D923F4784F}" destId="{75DCF76A-E593-41C8-94A5-E42F997526F7}" srcOrd="0" destOrd="4" presId="urn:microsoft.com/office/officeart/2005/8/layout/hList2"/>
    <dgm:cxn modelId="{D141B8A5-70DC-4E84-9301-97B4ADB227BB}" type="presOf" srcId="{43A7B00A-3A10-4161-A8E9-50E60F423A86}" destId="{B442D489-182F-45F1-B9FC-A58FC028951E}" srcOrd="0" destOrd="4" presId="urn:microsoft.com/office/officeart/2005/8/layout/hList2"/>
    <dgm:cxn modelId="{E2A0BBAD-8660-4DE3-8A06-B562C40E5414}" srcId="{E24EEBE1-D6CA-4975-B07B-A7C84159C9BB}" destId="{417360D5-EA84-4337-9476-62C3978DE27F}" srcOrd="0" destOrd="0" parTransId="{46FFF1A8-A57F-430E-A69B-B6E1FC07B81D}" sibTransId="{29659050-9410-4FA1-ACE6-EE2FA2E8C4C4}"/>
    <dgm:cxn modelId="{AC1925AE-A1C8-41C6-9CEE-FBFB467D309B}" type="presOf" srcId="{5EFC7B66-3B2A-4C90-92D1-2B87D3B68C8E}" destId="{495429AE-C4B2-49F4-9BD0-907973398D9D}" srcOrd="0" destOrd="0" presId="urn:microsoft.com/office/officeart/2005/8/layout/hList2"/>
    <dgm:cxn modelId="{B6872FB2-9CFE-4A59-A4E6-44929D7D4346}" srcId="{0B919E95-2FD6-48DE-974A-372BB29900E6}" destId="{C60D686B-34C9-45FC-8C7C-8E31B06B734C}" srcOrd="2" destOrd="0" parTransId="{4EE229B6-5F19-4D02-AF47-99ADB4BFFB9A}" sibTransId="{65670F16-B781-44D4-84BF-ECF21017CF60}"/>
    <dgm:cxn modelId="{D9ED08B6-E2B8-4B74-9B69-3BA7D8F9CD50}" type="presOf" srcId="{08CAC40E-1A91-46B9-8C78-40DFA73AB3FF}" destId="{B442D489-182F-45F1-B9FC-A58FC028951E}" srcOrd="0" destOrd="5" presId="urn:microsoft.com/office/officeart/2005/8/layout/hList2"/>
    <dgm:cxn modelId="{4014D5C0-3D0A-405F-9726-0308F8834224}" srcId="{E24EEBE1-D6CA-4975-B07B-A7C84159C9BB}" destId="{80F5EAB5-C5FC-42DD-B484-64CE02873D43}" srcOrd="6" destOrd="0" parTransId="{14FD9B20-2A8F-4370-B59D-9106C88D76F1}" sibTransId="{25B50EF2-5546-4054-934C-1936C40EC615}"/>
    <dgm:cxn modelId="{866D3BC3-F108-4A93-B371-BF54998D98D6}" type="presOf" srcId="{0B919E95-2FD6-48DE-974A-372BB29900E6}" destId="{EEF2717C-E400-4618-AF65-FA766AFE5546}" srcOrd="0" destOrd="0" presId="urn:microsoft.com/office/officeart/2005/8/layout/hList2"/>
    <dgm:cxn modelId="{25A2B9CC-4A5B-412A-B90E-C8016BAD1B01}" srcId="{8B22EC7A-8AFF-45B7-B251-A693CE662B4F}" destId="{4ECA4E9D-95EE-400C-8B5E-9308F68CC20F}" srcOrd="1" destOrd="0" parTransId="{4245CB2E-3C49-453F-96B7-01F59133B718}" sibTransId="{1DC7E412-F26D-480A-B5F1-C75AD7F98334}"/>
    <dgm:cxn modelId="{7F496BCE-F458-4A16-ACF4-2EEB1BBF971C}" srcId="{421F1E89-818E-4A43-80B2-5C54D2A00004}" destId="{E24EEBE1-D6CA-4975-B07B-A7C84159C9BB}" srcOrd="1" destOrd="0" parTransId="{9816B58A-47BF-4E32-B114-FE61037B3A6E}" sibTransId="{EADF5B11-38B9-404C-B5CA-8F68623F1608}"/>
    <dgm:cxn modelId="{BED0EAD1-0E6B-4A30-A1A5-A33E9FE6BF9B}" srcId="{421F1E89-818E-4A43-80B2-5C54D2A00004}" destId="{8B22EC7A-8AFF-45B7-B251-A693CE662B4F}" srcOrd="2" destOrd="0" parTransId="{3470976B-4F7B-4157-B27A-878D1DCB63A4}" sibTransId="{6535306D-EADA-470A-B761-877F5A21D2C9}"/>
    <dgm:cxn modelId="{2F53C2D4-A2D1-48E9-8F4A-886D56CA411F}" type="presOf" srcId="{039A3E29-CB33-45EB-A0C0-8098BD322164}" destId="{B442D489-182F-45F1-B9FC-A58FC028951E}" srcOrd="0" destOrd="3" presId="urn:microsoft.com/office/officeart/2005/8/layout/hList2"/>
    <dgm:cxn modelId="{8A87ADDC-AA7D-4007-8B1C-021430014563}" type="presOf" srcId="{114917CD-073B-49A1-9CD2-2909AB6BC259}" destId="{75DCF76A-E593-41C8-94A5-E42F997526F7}" srcOrd="0" destOrd="3" presId="urn:microsoft.com/office/officeart/2005/8/layout/hList2"/>
    <dgm:cxn modelId="{D0BFD0DF-ADAB-4439-BBB2-9F452C60B955}" srcId="{0B919E95-2FD6-48DE-974A-372BB29900E6}" destId="{18622ACD-D300-4791-9FA6-25C30E1207AD}" srcOrd="0" destOrd="0" parTransId="{A7E7243E-07C4-4D14-9CE4-BDE167E00C1E}" sibTransId="{5C5619E0-90B9-4650-AF3F-1113E10A5F89}"/>
    <dgm:cxn modelId="{72A354E0-487B-4096-B13D-857A6F8F8E18}" srcId="{8B22EC7A-8AFF-45B7-B251-A693CE662B4F}" destId="{5EFC7B66-3B2A-4C90-92D1-2B87D3B68C8E}" srcOrd="0" destOrd="0" parTransId="{4AF85AE6-E066-4A56-8AC3-ABDD584A66DF}" sibTransId="{39722D56-9627-4C4F-9028-A5EAD79A92E6}"/>
    <dgm:cxn modelId="{804532E1-DB11-4573-B510-F5785843E267}" srcId="{E24EEBE1-D6CA-4975-B07B-A7C84159C9BB}" destId="{08CAC40E-1A91-46B9-8C78-40DFA73AB3FF}" srcOrd="5" destOrd="0" parTransId="{EDF5A96E-1E42-4AA2-9E05-46AA1D5FA995}" sibTransId="{46DB5AAE-D197-4AF9-876D-16A16F5D476F}"/>
    <dgm:cxn modelId="{E4200FEB-288C-460B-B2B3-238A7407606E}" type="presOf" srcId="{18622ACD-D300-4791-9FA6-25C30E1207AD}" destId="{75DCF76A-E593-41C8-94A5-E42F997526F7}" srcOrd="0" destOrd="0" presId="urn:microsoft.com/office/officeart/2005/8/layout/hList2"/>
    <dgm:cxn modelId="{28F153EB-80E8-4807-A235-B8229DD0C6C4}" srcId="{8B22EC7A-8AFF-45B7-B251-A693CE662B4F}" destId="{6124F346-0AFB-4AB3-A74D-87D0AB3EC5AF}" srcOrd="5" destOrd="0" parTransId="{8B4B75FF-2337-45BA-97D8-5430421D51BD}" sibTransId="{5AC626D3-A226-40BD-B508-2DC3175E5A89}"/>
    <dgm:cxn modelId="{4D70C0F0-6360-4F94-A23D-2F0D41E21F4F}" type="presOf" srcId="{4ECA4E9D-95EE-400C-8B5E-9308F68CC20F}" destId="{495429AE-C4B2-49F4-9BD0-907973398D9D}" srcOrd="0" destOrd="1" presId="urn:microsoft.com/office/officeart/2005/8/layout/hList2"/>
    <dgm:cxn modelId="{A2FE5AF4-E845-4D81-80B0-038208E19DA8}" srcId="{8B22EC7A-8AFF-45B7-B251-A693CE662B4F}" destId="{9061A8C5-A6BB-4C3A-852A-5F6F50BCA35F}" srcOrd="2" destOrd="0" parTransId="{677AB3ED-8FD9-4088-A7D5-9B34CC344525}" sibTransId="{2E10CEEA-D61E-4812-8AF6-E59143F28E63}"/>
    <dgm:cxn modelId="{76EE99F4-0C17-49A6-89EC-42FA84A9A146}" type="presOf" srcId="{5BB4BA04-A9FC-4300-BA38-716F212DF9C3}" destId="{B442D489-182F-45F1-B9FC-A58FC028951E}" srcOrd="0" destOrd="1" presId="urn:microsoft.com/office/officeart/2005/8/layout/hList2"/>
    <dgm:cxn modelId="{411426B9-28E5-4640-83D8-B2489871486E}" type="presParOf" srcId="{5FBF8176-8892-4605-BB2C-DA94692C0B77}" destId="{387972A7-BF96-484F-9DFA-88D35C354618}" srcOrd="0" destOrd="0" presId="urn:microsoft.com/office/officeart/2005/8/layout/hList2"/>
    <dgm:cxn modelId="{04ACCD18-107D-4CC5-99C8-C3A09020990C}" type="presParOf" srcId="{387972A7-BF96-484F-9DFA-88D35C354618}" destId="{3F7C39C1-C80E-410B-A9DE-8ACE90DFB8B5}" srcOrd="0" destOrd="0" presId="urn:microsoft.com/office/officeart/2005/8/layout/hList2"/>
    <dgm:cxn modelId="{A0F96F2E-183E-48C0-8A8E-A4FC9DFB9B96}" type="presParOf" srcId="{387972A7-BF96-484F-9DFA-88D35C354618}" destId="{75DCF76A-E593-41C8-94A5-E42F997526F7}" srcOrd="1" destOrd="0" presId="urn:microsoft.com/office/officeart/2005/8/layout/hList2"/>
    <dgm:cxn modelId="{BA931326-7BBD-4B5D-B518-D23D64DD117A}" type="presParOf" srcId="{387972A7-BF96-484F-9DFA-88D35C354618}" destId="{EEF2717C-E400-4618-AF65-FA766AFE5546}" srcOrd="2" destOrd="0" presId="urn:microsoft.com/office/officeart/2005/8/layout/hList2"/>
    <dgm:cxn modelId="{D04AD627-8975-41DF-82F7-50EF573220AC}" type="presParOf" srcId="{5FBF8176-8892-4605-BB2C-DA94692C0B77}" destId="{3C9521F4-7C03-40CE-972F-677A5C1263BD}" srcOrd="1" destOrd="0" presId="urn:microsoft.com/office/officeart/2005/8/layout/hList2"/>
    <dgm:cxn modelId="{F45736C5-6C05-4C7B-8768-1E5B862EE412}" type="presParOf" srcId="{5FBF8176-8892-4605-BB2C-DA94692C0B77}" destId="{0D538170-B2B1-488F-9B57-7AE1332B4CAB}" srcOrd="2" destOrd="0" presId="urn:microsoft.com/office/officeart/2005/8/layout/hList2"/>
    <dgm:cxn modelId="{39BFC3AB-5DE8-4BFF-938A-327917568A2B}" type="presParOf" srcId="{0D538170-B2B1-488F-9B57-7AE1332B4CAB}" destId="{17358D7B-4212-4C23-A6D0-4320F418C407}" srcOrd="0" destOrd="0" presId="urn:microsoft.com/office/officeart/2005/8/layout/hList2"/>
    <dgm:cxn modelId="{5E665702-7662-4B1C-9BA0-6AD1E6009AFD}" type="presParOf" srcId="{0D538170-B2B1-488F-9B57-7AE1332B4CAB}" destId="{B442D489-182F-45F1-B9FC-A58FC028951E}" srcOrd="1" destOrd="0" presId="urn:microsoft.com/office/officeart/2005/8/layout/hList2"/>
    <dgm:cxn modelId="{69783F5E-5B7A-4D6A-999E-1AE503B0A521}" type="presParOf" srcId="{0D538170-B2B1-488F-9B57-7AE1332B4CAB}" destId="{D78ECA1E-7362-44A0-A3A6-9D690F5A214A}" srcOrd="2" destOrd="0" presId="urn:microsoft.com/office/officeart/2005/8/layout/hList2"/>
    <dgm:cxn modelId="{8FDFA5CF-D5F5-4981-B4F6-C8B219C19AD9}" type="presParOf" srcId="{5FBF8176-8892-4605-BB2C-DA94692C0B77}" destId="{343DF715-D9C4-49BB-8B12-F3880B6276EC}" srcOrd="3" destOrd="0" presId="urn:microsoft.com/office/officeart/2005/8/layout/hList2"/>
    <dgm:cxn modelId="{15C3BEEA-3379-41C6-8341-75671862B3FA}" type="presParOf" srcId="{5FBF8176-8892-4605-BB2C-DA94692C0B77}" destId="{1329379D-6D9B-4668-9E1C-CC22C038F4CF}" srcOrd="4" destOrd="0" presId="urn:microsoft.com/office/officeart/2005/8/layout/hList2"/>
    <dgm:cxn modelId="{7109CF0F-AB8C-48AC-857A-6D7D50CB3084}" type="presParOf" srcId="{1329379D-6D9B-4668-9E1C-CC22C038F4CF}" destId="{478670FE-B026-45E1-BCBA-4680297377E9}" srcOrd="0" destOrd="0" presId="urn:microsoft.com/office/officeart/2005/8/layout/hList2"/>
    <dgm:cxn modelId="{B1FD9C44-CDA4-4F67-B4F1-FE7F4196ABB3}" type="presParOf" srcId="{1329379D-6D9B-4668-9E1C-CC22C038F4CF}" destId="{495429AE-C4B2-49F4-9BD0-907973398D9D}" srcOrd="1" destOrd="0" presId="urn:microsoft.com/office/officeart/2005/8/layout/hList2"/>
    <dgm:cxn modelId="{D30E049F-DC5D-4BE9-B408-272BA2C76D70}" type="presParOf" srcId="{1329379D-6D9B-4668-9E1C-CC22C038F4CF}" destId="{0CCC91CC-63BF-41E0-B4CD-9A102A04B2A7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F2717C-E400-4618-AF65-FA766AFE5546}">
      <dsp:nvSpPr>
        <dsp:cNvPr id="0" name=""/>
        <dsp:cNvSpPr/>
      </dsp:nvSpPr>
      <dsp:spPr>
        <a:xfrm rot="16200000">
          <a:off x="-3473414" y="5240559"/>
          <a:ext cx="8213671" cy="1011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91953" bIns="0" numCol="1" spcCol="1270" anchor="t" anchorCtr="0">
          <a:noAutofit/>
        </a:bodyPr>
        <a:lstStyle/>
        <a:p>
          <a:pPr marL="0" lvl="0" indent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 dirty="0"/>
            <a:t>Contagio</a:t>
          </a:r>
        </a:p>
      </dsp:txBody>
      <dsp:txXfrm>
        <a:off x="-3473414" y="5240559"/>
        <a:ext cx="8213671" cy="1011348"/>
      </dsp:txXfrm>
    </dsp:sp>
    <dsp:sp modelId="{75DCF76A-E593-41C8-94A5-E42F997526F7}">
      <dsp:nvSpPr>
        <dsp:cNvPr id="0" name=""/>
        <dsp:cNvSpPr/>
      </dsp:nvSpPr>
      <dsp:spPr>
        <a:xfrm>
          <a:off x="1139095" y="1639398"/>
          <a:ext cx="5037587" cy="82136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891953" rIns="384048" bIns="384048" numCol="1" spcCol="1270" anchor="t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5400" kern="1200" dirty="0">
              <a:latin typeface="Trebuchet MS" panose="020B0603020202020204" pitchFamily="34" charset="0"/>
            </a:rPr>
            <a:t>Incubazione</a:t>
          </a:r>
        </a:p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5400" kern="1200" dirty="0">
            <a:latin typeface="Trebuchet MS" panose="020B0603020202020204" pitchFamily="34" charset="0"/>
          </a:endParaRPr>
        </a:p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5400" kern="1200" dirty="0">
              <a:latin typeface="Trebuchet MS" panose="020B0603020202020204" pitchFamily="34" charset="0"/>
            </a:rPr>
            <a:t>Giorni (n°??)</a:t>
          </a:r>
        </a:p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5400" kern="1200" dirty="0">
            <a:latin typeface="Trebuchet MS" panose="020B0603020202020204" pitchFamily="34" charset="0"/>
          </a:endParaRPr>
        </a:p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5400" kern="1200" dirty="0">
              <a:latin typeface="Trebuchet MS" panose="020B0603020202020204" pitchFamily="34" charset="0"/>
            </a:rPr>
            <a:t>Sintomi</a:t>
          </a:r>
        </a:p>
      </dsp:txBody>
      <dsp:txXfrm>
        <a:off x="1139095" y="1639398"/>
        <a:ext cx="5037587" cy="8213671"/>
      </dsp:txXfrm>
    </dsp:sp>
    <dsp:sp modelId="{3F7C39C1-C80E-410B-A9DE-8ACE90DFB8B5}">
      <dsp:nvSpPr>
        <dsp:cNvPr id="0" name=""/>
        <dsp:cNvSpPr/>
      </dsp:nvSpPr>
      <dsp:spPr>
        <a:xfrm>
          <a:off x="0" y="0"/>
          <a:ext cx="2022696" cy="202269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8ECA1E-7362-44A0-A3A6-9D690F5A214A}">
      <dsp:nvSpPr>
        <dsp:cNvPr id="0" name=""/>
        <dsp:cNvSpPr/>
      </dsp:nvSpPr>
      <dsp:spPr>
        <a:xfrm rot="16200000">
          <a:off x="3889970" y="5240559"/>
          <a:ext cx="8213671" cy="1011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91953" bIns="0" numCol="1" spcCol="1270" anchor="t" anchorCtr="0">
          <a:noAutofit/>
        </a:bodyPr>
        <a:lstStyle/>
        <a:p>
          <a:pPr marL="0" lvl="0" indent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 dirty="0"/>
            <a:t>Aree sintomatiche</a:t>
          </a:r>
        </a:p>
      </dsp:txBody>
      <dsp:txXfrm>
        <a:off x="3889970" y="5240559"/>
        <a:ext cx="8213671" cy="1011348"/>
      </dsp:txXfrm>
    </dsp:sp>
    <dsp:sp modelId="{B442D489-182F-45F1-B9FC-A58FC028951E}">
      <dsp:nvSpPr>
        <dsp:cNvPr id="0" name=""/>
        <dsp:cNvSpPr/>
      </dsp:nvSpPr>
      <dsp:spPr>
        <a:xfrm>
          <a:off x="8502480" y="1639398"/>
          <a:ext cx="5037587" cy="82136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891953" rIns="355600" bIns="355600" numCol="1" spcCol="1270" anchor="t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5000" kern="1200" dirty="0">
              <a:latin typeface="Trebuchet MS" panose="020B0603020202020204" pitchFamily="34" charset="0"/>
            </a:rPr>
            <a:t>Area genitale</a:t>
          </a:r>
        </a:p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5000" kern="1200" dirty="0">
            <a:latin typeface="Trebuchet MS" panose="020B0603020202020204" pitchFamily="34" charset="0"/>
          </a:endParaRPr>
        </a:p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5000" kern="1200" dirty="0">
              <a:latin typeface="Trebuchet MS" panose="020B0603020202020204" pitchFamily="34" charset="0"/>
            </a:rPr>
            <a:t>Bocca</a:t>
          </a:r>
        </a:p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5000" kern="1200" dirty="0">
            <a:latin typeface="Trebuchet MS" panose="020B0603020202020204" pitchFamily="34" charset="0"/>
          </a:endParaRPr>
        </a:p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5000" kern="1200" dirty="0">
              <a:latin typeface="Trebuchet MS" panose="020B0603020202020204" pitchFamily="34" charset="0"/>
            </a:rPr>
            <a:t>Zona anale</a:t>
          </a:r>
        </a:p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5000" kern="1200" dirty="0">
            <a:latin typeface="Trebuchet MS" panose="020B0603020202020204" pitchFamily="34" charset="0"/>
          </a:endParaRPr>
        </a:p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5000" kern="1200" dirty="0">
              <a:latin typeface="Trebuchet MS" panose="020B0603020202020204" pitchFamily="34" charset="0"/>
            </a:rPr>
            <a:t>Pelle</a:t>
          </a:r>
        </a:p>
      </dsp:txBody>
      <dsp:txXfrm>
        <a:off x="8502480" y="1639398"/>
        <a:ext cx="5037587" cy="8213671"/>
      </dsp:txXfrm>
    </dsp:sp>
    <dsp:sp modelId="{17358D7B-4212-4C23-A6D0-4320F418C407}">
      <dsp:nvSpPr>
        <dsp:cNvPr id="0" name=""/>
        <dsp:cNvSpPr/>
      </dsp:nvSpPr>
      <dsp:spPr>
        <a:xfrm>
          <a:off x="7402639" y="0"/>
          <a:ext cx="2022696" cy="2022696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CC91CC-63BF-41E0-B4CD-9A102A04B2A7}">
      <dsp:nvSpPr>
        <dsp:cNvPr id="0" name=""/>
        <dsp:cNvSpPr/>
      </dsp:nvSpPr>
      <dsp:spPr>
        <a:xfrm rot="16200000">
          <a:off x="11253356" y="5240559"/>
          <a:ext cx="8213671" cy="1011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91953" bIns="0" numCol="1" spcCol="1270" anchor="t" anchorCtr="0">
          <a:noAutofit/>
        </a:bodyPr>
        <a:lstStyle/>
        <a:p>
          <a:pPr marL="0" lvl="0" indent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 dirty="0"/>
            <a:t>Segni sintomatici</a:t>
          </a:r>
        </a:p>
      </dsp:txBody>
      <dsp:txXfrm>
        <a:off x="11253356" y="5240559"/>
        <a:ext cx="8213671" cy="1011348"/>
      </dsp:txXfrm>
    </dsp:sp>
    <dsp:sp modelId="{495429AE-C4B2-49F4-9BD0-907973398D9D}">
      <dsp:nvSpPr>
        <dsp:cNvPr id="0" name=""/>
        <dsp:cNvSpPr/>
      </dsp:nvSpPr>
      <dsp:spPr>
        <a:xfrm>
          <a:off x="15865865" y="1266538"/>
          <a:ext cx="5037587" cy="89593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891953" rIns="256032" bIns="256032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3600" kern="1200" dirty="0">
              <a:latin typeface="Trebuchet MS" panose="020B0603020202020204" pitchFamily="34" charset="0"/>
            </a:rPr>
            <a:t>Perdite genitali da vagina, pene, ano</a:t>
          </a:r>
          <a:endParaRPr lang="it-IT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3600" kern="1200" dirty="0">
              <a:latin typeface="Trebuchet MS" panose="020B0603020202020204" pitchFamily="34" charset="0"/>
            </a:rPr>
            <a:t>Dolore basso addome</a:t>
          </a:r>
          <a:endParaRPr lang="it-IT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3600" kern="1200" dirty="0">
              <a:latin typeface="Trebuchet MS" panose="020B0603020202020204" pitchFamily="34" charset="0"/>
            </a:rPr>
            <a:t>Prurito/lesioni regione genitale, anale o della bocca</a:t>
          </a:r>
          <a:endParaRPr lang="it-IT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3600" kern="1200" dirty="0">
              <a:latin typeface="Trebuchet MS" panose="020B0603020202020204" pitchFamily="34" charset="0"/>
            </a:rPr>
            <a:t>Dolore e sanguinamento durante e/o dopo i rapporti sessuali</a:t>
          </a:r>
          <a:endParaRPr lang="it-IT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3600" kern="1200" dirty="0">
              <a:latin typeface="Trebuchet MS" panose="020B0603020202020204" pitchFamily="34" charset="0"/>
            </a:rPr>
            <a:t>Necessità di urinare frequentemente, a volte con dolore o bruciore</a:t>
          </a:r>
          <a:endParaRPr lang="it-IT" sz="36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3200" kern="1200" dirty="0"/>
        </a:p>
      </dsp:txBody>
      <dsp:txXfrm>
        <a:off x="15865865" y="1266538"/>
        <a:ext cx="5037587" cy="8959390"/>
      </dsp:txXfrm>
    </dsp:sp>
    <dsp:sp modelId="{478670FE-B026-45E1-BCBA-4680297377E9}">
      <dsp:nvSpPr>
        <dsp:cNvPr id="0" name=""/>
        <dsp:cNvSpPr/>
      </dsp:nvSpPr>
      <dsp:spPr>
        <a:xfrm>
          <a:off x="14707042" y="0"/>
          <a:ext cx="2022696" cy="20226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BE7A2-AC62-4B94-8D78-1BA4FC4FB5E2}" type="slidenum">
              <a:rPr lang="it-IT" smtClean="0">
                <a:solidFill>
                  <a:prstClr val="black"/>
                </a:solidFill>
              </a:rPr>
              <a:pPr/>
              <a:t>29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z="8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6933"/>
            <a:ext cx="24384000" cy="13732934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4134" y="4809068"/>
            <a:ext cx="15533872" cy="3292604"/>
          </a:xfrm>
        </p:spPr>
        <p:txBody>
          <a:bodyPr anchor="b">
            <a:noAutofit/>
          </a:bodyPr>
          <a:lstStyle>
            <a:lvl1pPr algn="r">
              <a:defRPr sz="108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4134" y="8101667"/>
            <a:ext cx="15533872" cy="2193798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D163-3265-410E-8061-7BA901B8A254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4040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0" y="1219200"/>
            <a:ext cx="17193336" cy="6807200"/>
          </a:xfrm>
        </p:spPr>
        <p:txBody>
          <a:bodyPr anchor="ctr">
            <a:normAutofit/>
          </a:bodyPr>
          <a:lstStyle>
            <a:lvl1pPr algn="l">
              <a:defRPr sz="8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4670" y="8940800"/>
            <a:ext cx="17193336" cy="3141924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D163-3265-410E-8061-7BA901B8A254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4930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668" y="1219200"/>
            <a:ext cx="16188268" cy="6045200"/>
          </a:xfrm>
        </p:spPr>
        <p:txBody>
          <a:bodyPr anchor="ctr">
            <a:normAutofit/>
          </a:bodyPr>
          <a:lstStyle>
            <a:lvl1pPr algn="l">
              <a:defRPr sz="8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732278" y="7264400"/>
            <a:ext cx="14449048" cy="762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14400" indent="0">
              <a:buFontTx/>
              <a:buNone/>
              <a:defRPr/>
            </a:lvl2pPr>
            <a:lvl3pPr marL="1828800" indent="0">
              <a:buFontTx/>
              <a:buNone/>
              <a:defRPr/>
            </a:lvl3pPr>
            <a:lvl4pPr marL="2743200" indent="0">
              <a:buFontTx/>
              <a:buNone/>
              <a:defRPr/>
            </a:lvl4pPr>
            <a:lvl5pPr marL="36576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4670" y="8940800"/>
            <a:ext cx="17193336" cy="3141924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D163-3265-410E-8061-7BA901B8A254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  <p:sp>
        <p:nvSpPr>
          <p:cNvPr id="20" name="TextBox 19"/>
          <p:cNvSpPr txBox="1"/>
          <p:nvPr/>
        </p:nvSpPr>
        <p:spPr>
          <a:xfrm>
            <a:off x="1083740" y="1580756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lvl="0"/>
            <a:r>
              <a:rPr lang="en-US" sz="1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786022" y="5773112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lvl="0"/>
            <a:r>
              <a:rPr lang="en-US" sz="1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7475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0" y="3863976"/>
            <a:ext cx="17193336" cy="5190920"/>
          </a:xfrm>
        </p:spPr>
        <p:txBody>
          <a:bodyPr anchor="b">
            <a:normAutofit/>
          </a:bodyPr>
          <a:lstStyle>
            <a:lvl1pPr algn="l">
              <a:defRPr sz="8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4670" y="9054896"/>
            <a:ext cx="17193336" cy="3027828"/>
          </a:xfrm>
        </p:spPr>
        <p:txBody>
          <a:bodyPr anchor="t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D163-3265-410E-8061-7BA901B8A254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0368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668" y="1219200"/>
            <a:ext cx="16188268" cy="6045200"/>
          </a:xfrm>
        </p:spPr>
        <p:txBody>
          <a:bodyPr anchor="ctr">
            <a:normAutofit/>
          </a:bodyPr>
          <a:lstStyle>
            <a:lvl1pPr algn="l">
              <a:defRPr sz="8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54665" y="8026400"/>
            <a:ext cx="17193338" cy="102849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914400" indent="0">
              <a:buFontTx/>
              <a:buNone/>
              <a:defRPr/>
            </a:lvl2pPr>
            <a:lvl3pPr marL="1828800" indent="0">
              <a:buFontTx/>
              <a:buNone/>
              <a:defRPr/>
            </a:lvl3pPr>
            <a:lvl4pPr marL="2743200" indent="0">
              <a:buFontTx/>
              <a:buNone/>
              <a:defRPr/>
            </a:lvl4pPr>
            <a:lvl5pPr marL="36576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4670" y="9054896"/>
            <a:ext cx="17193336" cy="3027828"/>
          </a:xfrm>
        </p:spPr>
        <p:txBody>
          <a:bodyPr anchor="t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D163-3265-410E-8061-7BA901B8A254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1083740" y="1580756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lvl="0"/>
            <a:r>
              <a:rPr lang="en-US" sz="1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786022" y="5773112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lvl="0"/>
            <a:r>
              <a:rPr lang="en-US" sz="1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053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9" y="1219200"/>
            <a:ext cx="17176406" cy="6045200"/>
          </a:xfrm>
        </p:spPr>
        <p:txBody>
          <a:bodyPr anchor="ctr">
            <a:normAutofit/>
          </a:bodyPr>
          <a:lstStyle>
            <a:lvl1pPr algn="l">
              <a:defRPr sz="8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54665" y="8026400"/>
            <a:ext cx="17193338" cy="102849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4800">
                <a:solidFill>
                  <a:schemeClr val="accent1"/>
                </a:solidFill>
              </a:defRPr>
            </a:lvl1pPr>
            <a:lvl2pPr marL="914400" indent="0">
              <a:buFontTx/>
              <a:buNone/>
              <a:defRPr/>
            </a:lvl2pPr>
            <a:lvl3pPr marL="1828800" indent="0">
              <a:buFontTx/>
              <a:buNone/>
              <a:defRPr/>
            </a:lvl3pPr>
            <a:lvl4pPr marL="2743200" indent="0">
              <a:buFontTx/>
              <a:buNone/>
              <a:defRPr/>
            </a:lvl4pPr>
            <a:lvl5pPr marL="36576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4670" y="9054896"/>
            <a:ext cx="17193336" cy="3027828"/>
          </a:xfrm>
        </p:spPr>
        <p:txBody>
          <a:bodyPr anchor="t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D163-3265-410E-8061-7BA901B8A254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3499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D163-3265-410E-8061-7BA901B8A254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732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935347" y="1219199"/>
            <a:ext cx="2609486" cy="10502902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54670" y="1219200"/>
            <a:ext cx="14120300" cy="105029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D163-3265-410E-8061-7BA901B8A254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4311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917700"/>
            <a:ext cx="21945600" cy="706628"/>
          </a:xfrm>
          <a:prstGeom prst="rect">
            <a:avLst/>
          </a:prstGeom>
        </p:spPr>
        <p:txBody>
          <a:bodyPr anchor="ctr"/>
          <a:lstStyle>
            <a:lvl1pPr marL="0" indent="0" defTabSz="82550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Autore e data</a:t>
            </a:r>
          </a:p>
        </p:txBody>
      </p:sp>
      <p:sp>
        <p:nvSpPr>
          <p:cNvPr id="12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8648700"/>
            <a:ext cx="21945600" cy="2095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4572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9144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13716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18288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1219200" y="3127375"/>
            <a:ext cx="21945600" cy="5524500"/>
          </a:xfrm>
          <a:prstGeom prst="rect">
            <a:avLst/>
          </a:prstGeom>
        </p:spPr>
        <p:txBody>
          <a:bodyPr/>
          <a:lstStyle>
            <a:lvl1pPr defTabSz="584200">
              <a:defRPr sz="22000" spc="-220">
                <a:solidFill>
                  <a:srgbClr val="FFFFFF"/>
                </a:solidFill>
              </a:defRPr>
            </a:lvl1pPr>
          </a:lstStyle>
          <a:p>
            <a:r>
              <a:t>Titolo presentazione</a:t>
            </a:r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126798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0" spc="-140">
                <a:solidFill>
                  <a:srgbClr val="FFFFFF"/>
                </a:solidFill>
              </a:defRPr>
            </a:lvl1pPr>
          </a:lstStyle>
          <a:p>
            <a:r>
              <a:t>Titolo programma</a:t>
            </a:r>
          </a:p>
        </p:txBody>
      </p:sp>
      <p:sp>
        <p:nvSpPr>
          <p:cNvPr id="89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594100"/>
            <a:ext cx="21945600" cy="8902700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1pPr>
            <a:lvl2pPr marL="0" indent="45720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2pPr>
            <a:lvl3pPr marL="0" indent="91440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3pPr>
            <a:lvl4pPr marL="0" indent="137160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4pPr>
            <a:lvl5pPr marL="0" indent="182880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5pPr>
          </a:lstStyle>
          <a:p>
            <a:r>
              <a:t>Argomenti del programma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186494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6311900"/>
            <a:ext cx="8356600" cy="6184900"/>
          </a:xfrm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19200" y="2439639"/>
            <a:ext cx="8356600" cy="3068291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63" name="Vista parziale dell'esterno di un edificio di colore giallo con scuri di colore blu e porta di ingresso con tendaggio"/>
          <p:cNvSpPr>
            <a:spLocks noGrp="1"/>
          </p:cNvSpPr>
          <p:nvPr>
            <p:ph type="pic" idx="21"/>
          </p:nvPr>
        </p:nvSpPr>
        <p:spPr>
          <a:xfrm>
            <a:off x="9156700" y="-38100"/>
            <a:ext cx="19693467" cy="13106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Autore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574800"/>
            <a:ext cx="8356600" cy="77012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00C7FC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Autore e data</a:t>
            </a:r>
          </a:p>
        </p:txBody>
      </p:sp>
      <p:sp>
        <p:nvSpPr>
          <p:cNvPr id="6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0957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7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D163-3265-410E-8061-7BA901B8A254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3510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olo sezione"/>
          <p:cNvSpPr txBox="1">
            <a:spLocks noGrp="1"/>
          </p:cNvSpPr>
          <p:nvPr>
            <p:ph type="title" hasCustomPrompt="1"/>
          </p:nvPr>
        </p:nvSpPr>
        <p:spPr>
          <a:xfrm>
            <a:off x="1219200" y="4048125"/>
            <a:ext cx="21945600" cy="5930900"/>
          </a:xfrm>
          <a:prstGeom prst="rect">
            <a:avLst/>
          </a:prstGeom>
        </p:spPr>
        <p:txBody>
          <a:bodyPr anchor="ctr"/>
          <a:lstStyle>
            <a:lvl1pPr marL="431800" indent="-431800">
              <a:defRPr sz="14000" spc="0">
                <a:solidFill>
                  <a:srgbClr val="FFFFFF"/>
                </a:solidFill>
              </a:defRPr>
            </a:lvl1pPr>
          </a:lstStyle>
          <a:p>
            <a:r>
              <a:t>Titolo sezione</a:t>
            </a:r>
          </a:p>
        </p:txBody>
      </p:sp>
      <p:sp>
        <p:nvSpPr>
          <p:cNvPr id="7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385022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51200" y="0"/>
            <a:ext cx="19913600" cy="2022476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1219200" y="3200409"/>
            <a:ext cx="21945600" cy="9051926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94968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763675"/>
            <a:ext cx="21945600" cy="419288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  <a:lvl2pPr marL="0" indent="457200" algn="ctr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2pPr>
            <a:lvl3pPr marL="0" indent="914400" algn="ctr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3pPr>
            <a:lvl4pPr marL="0" indent="1371600" algn="ctr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4pPr>
            <a:lvl5pPr marL="0" indent="1828800" algn="ctr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5pPr>
          </a:lstStyle>
          <a:p>
            <a:r>
              <a:t>Dichiarazione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530852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0" y="5401735"/>
            <a:ext cx="17193336" cy="3653162"/>
          </a:xfrm>
        </p:spPr>
        <p:txBody>
          <a:bodyPr anchor="b"/>
          <a:lstStyle>
            <a:lvl1pPr algn="l">
              <a:defRPr sz="8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4670" y="9054896"/>
            <a:ext cx="17193336" cy="1720800"/>
          </a:xfrm>
        </p:spPr>
        <p:txBody>
          <a:bodyPr anchor="t"/>
          <a:lstStyle>
            <a:lvl1pPr marL="0" indent="0" algn="l">
              <a:buNone/>
              <a:defRPr sz="4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D163-3265-410E-8061-7BA901B8A254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871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54669" y="4321178"/>
            <a:ext cx="8368070" cy="77615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79940" y="4321179"/>
            <a:ext cx="8368068" cy="776154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D163-3265-410E-8061-7BA901B8A254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992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1491" y="4321966"/>
            <a:ext cx="8371246" cy="1152524"/>
          </a:xfrm>
        </p:spPr>
        <p:txBody>
          <a:bodyPr anchor="b">
            <a:noAutofit/>
          </a:bodyPr>
          <a:lstStyle>
            <a:lvl1pPr marL="0" indent="0">
              <a:buNone/>
              <a:defRPr sz="4800" b="0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51491" y="5474491"/>
            <a:ext cx="8371246" cy="6608234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176766" y="4321966"/>
            <a:ext cx="8371236" cy="1152524"/>
          </a:xfrm>
        </p:spPr>
        <p:txBody>
          <a:bodyPr anchor="b">
            <a:noAutofit/>
          </a:bodyPr>
          <a:lstStyle>
            <a:lvl1pPr marL="0" indent="0">
              <a:buNone/>
              <a:defRPr sz="4800" b="0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176769" y="5474491"/>
            <a:ext cx="8371234" cy="6608234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D163-3265-410E-8061-7BA901B8A254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2150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68" y="1219200"/>
            <a:ext cx="17193336" cy="26416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D163-3265-410E-8061-7BA901B8A254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197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D163-3265-410E-8061-7BA901B8A254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440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68" y="2997208"/>
            <a:ext cx="7709056" cy="2556932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0923" y="1029849"/>
            <a:ext cx="9027082" cy="11052874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54668" y="5554139"/>
            <a:ext cx="7709056" cy="516889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914126" indent="0">
              <a:buNone/>
              <a:defRPr sz="2800"/>
            </a:lvl2pPr>
            <a:lvl3pPr marL="1828252" indent="0">
              <a:buNone/>
              <a:defRPr sz="2400"/>
            </a:lvl3pPr>
            <a:lvl4pPr marL="2742378" indent="0">
              <a:buNone/>
              <a:defRPr sz="2000"/>
            </a:lvl4pPr>
            <a:lvl5pPr marL="3656502" indent="0">
              <a:buNone/>
              <a:defRPr sz="2000"/>
            </a:lvl5pPr>
            <a:lvl6pPr marL="4570628" indent="0">
              <a:buNone/>
              <a:defRPr sz="2000"/>
            </a:lvl6pPr>
            <a:lvl7pPr marL="5484754" indent="0">
              <a:buNone/>
              <a:defRPr sz="2000"/>
            </a:lvl7pPr>
            <a:lvl8pPr marL="6398880" indent="0">
              <a:buNone/>
              <a:defRPr sz="2000"/>
            </a:lvl8pPr>
            <a:lvl9pPr marL="7313006" indent="0">
              <a:buNone/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D163-3265-410E-8061-7BA901B8A254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0987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69" y="9601200"/>
            <a:ext cx="17193334" cy="1133476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54668" y="1219200"/>
            <a:ext cx="17193336" cy="7691436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54669" y="10734676"/>
            <a:ext cx="17193334" cy="13480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D163-3265-410E-8061-7BA901B8A254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9037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6933"/>
            <a:ext cx="24384000" cy="13732934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54668" y="1219200"/>
            <a:ext cx="17193336" cy="2641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4668" y="4321179"/>
            <a:ext cx="17193336" cy="7761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10267" y="12082725"/>
            <a:ext cx="182387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3D163-3265-410E-8061-7BA901B8A254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54668" y="12082725"/>
            <a:ext cx="1259522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181327" y="12082725"/>
            <a:ext cx="136667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396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48" r:id="rId22"/>
  </p:sldLayoutIdLst>
  <p:txStyles>
    <p:titleStyle>
      <a:lvl1pPr algn="l" defTabSz="914400" rtl="0" eaLnBrk="1" latinLnBrk="0" hangingPunct="1">
        <a:spcBef>
          <a:spcPct val="0"/>
        </a:spcBef>
        <a:buNone/>
        <a:defRPr sz="72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685800" indent="-6858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3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485900" indent="-5715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22860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32004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41148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50292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59436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68580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77724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hyperlink" Target="http://www.google.it/url?sa=i&amp;rct=j&amp;q=&amp;esrc=s&amp;source=images&amp;cd=&amp;cad=rja&amp;uact=8&amp;ved=0ahUKEwi_9N-DlL3LAhVGDZoKHXzZBMoQjRwIBw&amp;url=http://www.my-personaltrainer.it/salute/tampone-uretrale.html&amp;bvm=bv.116636494,d.bGs&amp;psig=AFQjCNGV5za-2jJDjiGJtGr5l75CKwSmaA&amp;ust=1457941079120265" TargetMode="External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image" Target="../media/image21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3.pn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ervice Lions per la prevenzione delle infezioni sessualmente trasmissibili"/>
          <p:cNvSpPr txBox="1">
            <a:spLocks noGrp="1"/>
          </p:cNvSpPr>
          <p:nvPr>
            <p:ph type="body" sz="quarter" idx="1"/>
          </p:nvPr>
        </p:nvSpPr>
        <p:spPr>
          <a:xfrm>
            <a:off x="1219200" y="8674100"/>
            <a:ext cx="21945600" cy="3834892"/>
          </a:xfrm>
          <a:prstGeom prst="rect">
            <a:avLst/>
          </a:prstGeom>
        </p:spPr>
        <p:txBody>
          <a:bodyPr>
            <a:normAutofit fontScale="92500"/>
          </a:bodyPr>
          <a:lstStyle>
            <a:lvl1pPr>
              <a:defRPr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endParaRPr lang="it-IT" dirty="0">
              <a:latin typeface="Trebuchet MS" panose="020B0603020202020204" pitchFamily="34" charset="0"/>
            </a:endParaRPr>
          </a:p>
          <a:p>
            <a:r>
              <a:rPr dirty="0">
                <a:latin typeface="Trebuchet MS" panose="020B0603020202020204" pitchFamily="34" charset="0"/>
              </a:rPr>
              <a:t>Service Lions per la </a:t>
            </a:r>
            <a:r>
              <a:rPr dirty="0" err="1">
                <a:latin typeface="Trebuchet MS" panose="020B0603020202020204" pitchFamily="34" charset="0"/>
              </a:rPr>
              <a:t>prevenzione</a:t>
            </a:r>
            <a:r>
              <a:rPr dirty="0">
                <a:latin typeface="Trebuchet MS" panose="020B0603020202020204" pitchFamily="34" charset="0"/>
              </a:rPr>
              <a:t> </a:t>
            </a:r>
            <a:r>
              <a:rPr dirty="0" err="1">
                <a:latin typeface="Trebuchet MS" panose="020B0603020202020204" pitchFamily="34" charset="0"/>
              </a:rPr>
              <a:t>delle</a:t>
            </a:r>
            <a:r>
              <a:rPr dirty="0">
                <a:latin typeface="Trebuchet MS" panose="020B0603020202020204" pitchFamily="34" charset="0"/>
              </a:rPr>
              <a:t> </a:t>
            </a:r>
            <a:r>
              <a:rPr dirty="0" err="1">
                <a:latin typeface="Trebuchet MS" panose="020B0603020202020204" pitchFamily="34" charset="0"/>
              </a:rPr>
              <a:t>infezioni</a:t>
            </a:r>
            <a:r>
              <a:rPr dirty="0">
                <a:latin typeface="Trebuchet MS" panose="020B0603020202020204" pitchFamily="34" charset="0"/>
              </a:rPr>
              <a:t> </a:t>
            </a:r>
            <a:r>
              <a:rPr dirty="0" err="1">
                <a:latin typeface="Trebuchet MS" panose="020B0603020202020204" pitchFamily="34" charset="0"/>
              </a:rPr>
              <a:t>sessualmente</a:t>
            </a:r>
            <a:r>
              <a:rPr dirty="0">
                <a:latin typeface="Trebuchet MS" panose="020B0603020202020204" pitchFamily="34" charset="0"/>
              </a:rPr>
              <a:t> </a:t>
            </a:r>
            <a:r>
              <a:rPr dirty="0" err="1">
                <a:latin typeface="Trebuchet MS" panose="020B0603020202020204" pitchFamily="34" charset="0"/>
              </a:rPr>
              <a:t>trasmissibili</a:t>
            </a:r>
            <a:endParaRPr lang="it-IT" dirty="0">
              <a:latin typeface="Trebuchet MS" panose="020B0603020202020204" pitchFamily="34" charset="0"/>
            </a:endParaRPr>
          </a:p>
          <a:p>
            <a:endParaRPr lang="it-IT" dirty="0">
              <a:latin typeface="Trebuchet MS" panose="020B0603020202020204" pitchFamily="34" charset="0"/>
            </a:endParaRPr>
          </a:p>
          <a:p>
            <a:endParaRPr lang="it-IT" dirty="0">
              <a:latin typeface="Trebuchet MS" panose="020B0603020202020204" pitchFamily="34" charset="0"/>
            </a:endParaRPr>
          </a:p>
          <a:p>
            <a:pPr algn="ctr"/>
            <a:r>
              <a:rPr lang="it-IT" dirty="0">
                <a:solidFill>
                  <a:srgbClr val="FF0000"/>
                </a:solidFill>
                <a:latin typeface="Trebuchet MS" panose="020B0603020202020204" pitchFamily="34" charset="0"/>
              </a:rPr>
              <a:t>Dr.ssa Sarah GUSTAPANE – Dr. Luigi TAGLIAFERRO</a:t>
            </a:r>
            <a:endParaRPr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51" name="“Più amore meno rischi”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“</a:t>
            </a:r>
            <a:r>
              <a:rPr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Più</a:t>
            </a:r>
            <a:r>
              <a:rPr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 amore </a:t>
            </a:r>
            <a:r>
              <a:rPr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meno</a:t>
            </a:r>
            <a:r>
              <a:rPr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rischi</a:t>
            </a:r>
            <a:r>
              <a:rPr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”</a:t>
            </a:r>
          </a:p>
        </p:txBody>
      </p:sp>
      <p:pic>
        <p:nvPicPr>
          <p:cNvPr id="152" name="Screenshot 2023-11-22 alle 18.39.57.png" descr="Screenshot 2023-11-22 alle 18.39.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4801" y="540513"/>
            <a:ext cx="2941146" cy="26632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Andamento delle principali ist virali in Italia"/>
          <p:cNvSpPr txBox="1">
            <a:spLocks noGrp="1"/>
          </p:cNvSpPr>
          <p:nvPr>
            <p:ph type="title"/>
          </p:nvPr>
        </p:nvSpPr>
        <p:spPr>
          <a:xfrm>
            <a:off x="677334" y="393290"/>
            <a:ext cx="23029332" cy="26416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5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Andamento</a:t>
            </a:r>
            <a:r>
              <a:rPr sz="105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sz="105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delle</a:t>
            </a:r>
            <a:r>
              <a:rPr sz="105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sz="105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principali</a:t>
            </a:r>
            <a:r>
              <a:rPr sz="105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it-IT" sz="10500" dirty="0">
                <a:solidFill>
                  <a:srgbClr val="002060"/>
                </a:solidFill>
                <a:latin typeface="Trebuchet MS" panose="020B0603020202020204" pitchFamily="34" charset="0"/>
              </a:rPr>
              <a:t>IST</a:t>
            </a:r>
            <a:r>
              <a:rPr sz="105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sz="105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virali</a:t>
            </a:r>
            <a:r>
              <a:rPr sz="10500" dirty="0">
                <a:solidFill>
                  <a:srgbClr val="002060"/>
                </a:solidFill>
                <a:latin typeface="Trebuchet MS" panose="020B0603020202020204" pitchFamily="34" charset="0"/>
              </a:rPr>
              <a:t> in Italia</a:t>
            </a:r>
          </a:p>
        </p:txBody>
      </p:sp>
      <p:pic>
        <p:nvPicPr>
          <p:cNvPr id="173" name="Schermata 2023-11-13 alle 18.07.22.png" descr="Schermata 2023-11-13 alle 18.07.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980" y="4977159"/>
            <a:ext cx="15665612" cy="8738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La trasmissione di un’infezione (o contagio) esprime il passaggio di un microbo tra due persone…"/>
          <p:cNvSpPr txBox="1">
            <a:spLocks noGrp="1"/>
          </p:cNvSpPr>
          <p:nvPr>
            <p:ph type="body" sz="quarter" idx="1"/>
          </p:nvPr>
        </p:nvSpPr>
        <p:spPr>
          <a:xfrm>
            <a:off x="1087652" y="2778610"/>
            <a:ext cx="10009632" cy="1093738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59486" indent="-459486" algn="just" defTabSz="391414">
              <a:spcBef>
                <a:spcPts val="1600"/>
              </a:spcBef>
              <a:defRPr sz="2814"/>
            </a:pPr>
            <a:r>
              <a:rPr sz="3600" dirty="0">
                <a:solidFill>
                  <a:srgbClr val="003300"/>
                </a:solidFill>
                <a:latin typeface="Trebuchet MS" panose="020B0603020202020204" pitchFamily="34" charset="0"/>
              </a:rPr>
              <a:t>La </a:t>
            </a:r>
            <a:r>
              <a:rPr sz="3600" dirty="0" err="1">
                <a:solidFill>
                  <a:srgbClr val="003300"/>
                </a:solidFill>
                <a:latin typeface="Trebuchet MS" panose="020B0603020202020204" pitchFamily="34" charset="0"/>
              </a:rPr>
              <a:t>trasmissione</a:t>
            </a:r>
            <a:r>
              <a:rPr sz="3600" dirty="0">
                <a:solidFill>
                  <a:srgbClr val="003300"/>
                </a:solidFill>
                <a:latin typeface="Trebuchet MS" panose="020B0603020202020204" pitchFamily="34" charset="0"/>
              </a:rPr>
              <a:t> di </a:t>
            </a:r>
            <a:r>
              <a:rPr sz="3600" dirty="0" err="1">
                <a:solidFill>
                  <a:srgbClr val="003300"/>
                </a:solidFill>
                <a:latin typeface="Trebuchet MS" panose="020B0603020202020204" pitchFamily="34" charset="0"/>
              </a:rPr>
              <a:t>un’infezione</a:t>
            </a:r>
            <a:r>
              <a:rPr sz="3600" dirty="0">
                <a:solidFill>
                  <a:srgbClr val="003300"/>
                </a:solidFill>
                <a:latin typeface="Trebuchet MS" panose="020B0603020202020204" pitchFamily="34" charset="0"/>
              </a:rPr>
              <a:t> (o </a:t>
            </a:r>
            <a:r>
              <a:rPr sz="3600" dirty="0" err="1">
                <a:solidFill>
                  <a:srgbClr val="003300"/>
                </a:solidFill>
                <a:latin typeface="Trebuchet MS" panose="020B0603020202020204" pitchFamily="34" charset="0"/>
              </a:rPr>
              <a:t>contagio</a:t>
            </a:r>
            <a:r>
              <a:rPr sz="3600" dirty="0">
                <a:solidFill>
                  <a:srgbClr val="003300"/>
                </a:solidFill>
                <a:latin typeface="Trebuchet MS" panose="020B0603020202020204" pitchFamily="34" charset="0"/>
              </a:rPr>
              <a:t>) </a:t>
            </a:r>
            <a:r>
              <a:rPr sz="3600" dirty="0" err="1">
                <a:solidFill>
                  <a:srgbClr val="003300"/>
                </a:solidFill>
                <a:latin typeface="Trebuchet MS" panose="020B0603020202020204" pitchFamily="34" charset="0"/>
              </a:rPr>
              <a:t>esprime</a:t>
            </a:r>
            <a:r>
              <a:rPr sz="3600" dirty="0">
                <a:solidFill>
                  <a:srgbClr val="003300"/>
                </a:solidFill>
                <a:latin typeface="Trebuchet MS" panose="020B0603020202020204" pitchFamily="34" charset="0"/>
              </a:rPr>
              <a:t> il passaggio di un </a:t>
            </a:r>
            <a:r>
              <a:rPr sz="3600" dirty="0" err="1">
                <a:solidFill>
                  <a:srgbClr val="003300"/>
                </a:solidFill>
                <a:latin typeface="Trebuchet MS" panose="020B0603020202020204" pitchFamily="34" charset="0"/>
              </a:rPr>
              <a:t>microbo</a:t>
            </a:r>
            <a:r>
              <a:rPr sz="3600" dirty="0">
                <a:solidFill>
                  <a:srgbClr val="0033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3300"/>
                </a:solidFill>
                <a:latin typeface="Trebuchet MS" panose="020B0603020202020204" pitchFamily="34" charset="0"/>
              </a:rPr>
              <a:t>tra</a:t>
            </a:r>
            <a:r>
              <a:rPr sz="3600" dirty="0">
                <a:solidFill>
                  <a:srgbClr val="003300"/>
                </a:solidFill>
                <a:latin typeface="Trebuchet MS" panose="020B0603020202020204" pitchFamily="34" charset="0"/>
              </a:rPr>
              <a:t> due </a:t>
            </a:r>
            <a:r>
              <a:rPr sz="3600" dirty="0" err="1">
                <a:solidFill>
                  <a:srgbClr val="003300"/>
                </a:solidFill>
                <a:latin typeface="Trebuchet MS" panose="020B0603020202020204" pitchFamily="34" charset="0"/>
              </a:rPr>
              <a:t>persone</a:t>
            </a:r>
            <a:endParaRPr lang="it-IT" sz="3600" dirty="0">
              <a:solidFill>
                <a:srgbClr val="003300"/>
              </a:solidFill>
              <a:latin typeface="Trebuchet MS" panose="020B0603020202020204" pitchFamily="34" charset="0"/>
            </a:endParaRPr>
          </a:p>
          <a:p>
            <a:pPr marL="459486" indent="-459486" algn="just" defTabSz="391414">
              <a:spcBef>
                <a:spcPts val="1600"/>
              </a:spcBef>
              <a:defRPr sz="2814"/>
            </a:pPr>
            <a:endParaRPr sz="36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marL="459486" indent="-459486" algn="just" defTabSz="391414">
              <a:spcBef>
                <a:spcPts val="1600"/>
              </a:spcBef>
              <a:defRPr sz="2814"/>
            </a:pP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Le IST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si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trasmettono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attraverso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qualsiasi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tipo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di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rapporto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sessuale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(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vaginale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,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anale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,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orale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),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tramite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lo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sperma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, la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secrezione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pre-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spermatica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, le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secrezioni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vaginali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, la saliva, o con il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contatto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diretto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della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pelle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della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zona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genitale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,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delle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mucose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genitali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,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anali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e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della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bocca.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Inoltre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,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si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possono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trasmettere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attraverso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il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sangue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(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contatto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di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ferite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aperte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e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sanguinanti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,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scambio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di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siringhe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,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tatuaggi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, piercing) e,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infine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, con il passaggio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dalla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madre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al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nascituro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durante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la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gravidanza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, il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parto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 e </a:t>
            </a:r>
            <a:r>
              <a:rPr sz="36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l’allattamento</a:t>
            </a:r>
            <a:r>
              <a:rPr sz="3600" dirty="0">
                <a:solidFill>
                  <a:srgbClr val="C00000"/>
                </a:solidFill>
                <a:latin typeface="Trebuchet MS" panose="020B0603020202020204" pitchFamily="34" charset="0"/>
              </a:rPr>
              <a:t>.</a:t>
            </a:r>
            <a:endParaRPr lang="it-IT" sz="3600" dirty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pPr marL="459486" indent="-459486" algn="just" defTabSz="391414">
              <a:spcBef>
                <a:spcPts val="1600"/>
              </a:spcBef>
              <a:defRPr sz="2814"/>
            </a:pPr>
            <a:endParaRPr sz="36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marL="459486" indent="-459486" algn="just" defTabSz="391414">
              <a:spcBef>
                <a:spcPts val="1600"/>
              </a:spcBef>
              <a:defRPr sz="2814"/>
            </a:pPr>
            <a:r>
              <a:rPr sz="3600" dirty="0">
                <a:solidFill>
                  <a:srgbClr val="7030A0"/>
                </a:solidFill>
                <a:latin typeface="Trebuchet MS" panose="020B0603020202020204" pitchFamily="34" charset="0"/>
              </a:rPr>
              <a:t>Non </a:t>
            </a:r>
            <a:r>
              <a:rPr sz="3600" dirty="0" err="1">
                <a:solidFill>
                  <a:srgbClr val="7030A0"/>
                </a:solidFill>
                <a:latin typeface="Trebuchet MS" panose="020B0603020202020204" pitchFamily="34" charset="0"/>
              </a:rPr>
              <a:t>si</a:t>
            </a:r>
            <a:r>
              <a:rPr sz="3600" dirty="0">
                <a:solidFill>
                  <a:srgbClr val="7030A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7030A0"/>
                </a:solidFill>
                <a:latin typeface="Trebuchet MS" panose="020B0603020202020204" pitchFamily="34" charset="0"/>
              </a:rPr>
              <a:t>trasmettono</a:t>
            </a:r>
            <a:r>
              <a:rPr sz="3600" dirty="0">
                <a:solidFill>
                  <a:srgbClr val="7030A0"/>
                </a:solidFill>
                <a:latin typeface="Trebuchet MS" panose="020B0603020202020204" pitchFamily="34" charset="0"/>
              </a:rPr>
              <a:t> con </a:t>
            </a:r>
            <a:r>
              <a:rPr sz="3600" dirty="0" err="1">
                <a:solidFill>
                  <a:srgbClr val="7030A0"/>
                </a:solidFill>
                <a:latin typeface="Trebuchet MS" panose="020B0603020202020204" pitchFamily="34" charset="0"/>
              </a:rPr>
              <a:t>i</a:t>
            </a:r>
            <a:r>
              <a:rPr sz="3600" dirty="0">
                <a:solidFill>
                  <a:srgbClr val="7030A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7030A0"/>
                </a:solidFill>
                <a:latin typeface="Trebuchet MS" panose="020B0603020202020204" pitchFamily="34" charset="0"/>
              </a:rPr>
              <a:t>colpi</a:t>
            </a:r>
            <a:r>
              <a:rPr sz="3600" dirty="0">
                <a:solidFill>
                  <a:srgbClr val="7030A0"/>
                </a:solidFill>
                <a:latin typeface="Trebuchet MS" panose="020B0603020202020204" pitchFamily="34" charset="0"/>
              </a:rPr>
              <a:t> di </a:t>
            </a:r>
            <a:r>
              <a:rPr sz="3600" dirty="0" err="1">
                <a:solidFill>
                  <a:srgbClr val="7030A0"/>
                </a:solidFill>
                <a:latin typeface="Trebuchet MS" panose="020B0603020202020204" pitchFamily="34" charset="0"/>
              </a:rPr>
              <a:t>tosse</a:t>
            </a:r>
            <a:r>
              <a:rPr sz="3600" dirty="0">
                <a:solidFill>
                  <a:srgbClr val="7030A0"/>
                </a:solidFill>
                <a:latin typeface="Trebuchet MS" panose="020B0603020202020204" pitchFamily="34" charset="0"/>
              </a:rPr>
              <a:t>, con </a:t>
            </a:r>
            <a:r>
              <a:rPr sz="3600" dirty="0" err="1">
                <a:solidFill>
                  <a:srgbClr val="7030A0"/>
                </a:solidFill>
                <a:latin typeface="Trebuchet MS" panose="020B0603020202020204" pitchFamily="34" charset="0"/>
              </a:rPr>
              <a:t>i</a:t>
            </a:r>
            <a:r>
              <a:rPr sz="3600" dirty="0">
                <a:solidFill>
                  <a:srgbClr val="7030A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7030A0"/>
                </a:solidFill>
                <a:latin typeface="Trebuchet MS" panose="020B0603020202020204" pitchFamily="34" charset="0"/>
              </a:rPr>
              <a:t>contatti</a:t>
            </a:r>
            <a:r>
              <a:rPr sz="3600" dirty="0">
                <a:solidFill>
                  <a:srgbClr val="7030A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7030A0"/>
                </a:solidFill>
                <a:latin typeface="Trebuchet MS" panose="020B0603020202020204" pitchFamily="34" charset="0"/>
              </a:rPr>
              <a:t>sociali</a:t>
            </a:r>
            <a:r>
              <a:rPr sz="3600" dirty="0">
                <a:solidFill>
                  <a:srgbClr val="7030A0"/>
                </a:solidFill>
                <a:latin typeface="Trebuchet MS" panose="020B0603020202020204" pitchFamily="34" charset="0"/>
              </a:rPr>
              <a:t> o con l’</a:t>
            </a:r>
            <a:r>
              <a:rPr lang="it-IT" sz="3600" dirty="0">
                <a:solidFill>
                  <a:srgbClr val="7030A0"/>
                </a:solidFill>
                <a:latin typeface="Trebuchet MS" panose="020B0603020202020204" pitchFamily="34" charset="0"/>
              </a:rPr>
              <a:t>u</a:t>
            </a:r>
            <a:r>
              <a:rPr sz="3600" dirty="0">
                <a:solidFill>
                  <a:srgbClr val="7030A0"/>
                </a:solidFill>
                <a:latin typeface="Trebuchet MS" panose="020B0603020202020204" pitchFamily="34" charset="0"/>
              </a:rPr>
              <a:t>so di toilette </a:t>
            </a:r>
            <a:r>
              <a:rPr sz="3600" dirty="0" err="1">
                <a:solidFill>
                  <a:srgbClr val="7030A0"/>
                </a:solidFill>
                <a:latin typeface="Trebuchet MS" panose="020B0603020202020204" pitchFamily="34" charset="0"/>
              </a:rPr>
              <a:t>pubbliche</a:t>
            </a:r>
            <a:endParaRPr sz="3600" dirty="0">
              <a:solidFill>
                <a:srgbClr val="7030A0"/>
              </a:solidFill>
              <a:latin typeface="Trebuchet MS" panose="020B0603020202020204" pitchFamily="34" charset="0"/>
            </a:endParaRPr>
          </a:p>
        </p:txBody>
      </p:sp>
      <p:sp>
        <p:nvSpPr>
          <p:cNvPr id="176" name="Vie di trasmissione delle ist"/>
          <p:cNvSpPr txBox="1">
            <a:spLocks noGrp="1"/>
          </p:cNvSpPr>
          <p:nvPr>
            <p:ph type="title"/>
          </p:nvPr>
        </p:nvSpPr>
        <p:spPr>
          <a:xfrm>
            <a:off x="1219200" y="0"/>
            <a:ext cx="22077148" cy="30682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sz="13800" dirty="0">
                <a:solidFill>
                  <a:srgbClr val="002060"/>
                </a:solidFill>
                <a:latin typeface="Trebuchet MS" panose="020B0603020202020204" pitchFamily="34" charset="0"/>
              </a:rPr>
              <a:t>Vie di </a:t>
            </a:r>
            <a:r>
              <a:rPr sz="138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trasmissione</a:t>
            </a:r>
            <a:r>
              <a:rPr sz="138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sz="138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delle</a:t>
            </a:r>
            <a:r>
              <a:rPr sz="138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it-IT" sz="13800" dirty="0">
                <a:solidFill>
                  <a:srgbClr val="002060"/>
                </a:solidFill>
                <a:latin typeface="Trebuchet MS" panose="020B0603020202020204" pitchFamily="34" charset="0"/>
              </a:rPr>
              <a:t>IST</a:t>
            </a:r>
            <a:endParaRPr sz="138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177" name="Schermata 2023-11-13 alle 18.08.52.png" descr="Schermata 2023-11-13 alle 18.08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9572" y="3423098"/>
            <a:ext cx="11388296" cy="81587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BAD01D-366F-C506-772C-6CB5DF43E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865" y="730251"/>
            <a:ext cx="22388051" cy="2651126"/>
          </a:xfrm>
        </p:spPr>
        <p:txBody>
          <a:bodyPr>
            <a:normAutofit fontScale="90000"/>
          </a:bodyPr>
          <a:lstStyle/>
          <a:p>
            <a:r>
              <a:rPr lang="it-IT" sz="9600" dirty="0">
                <a:solidFill>
                  <a:srgbClr val="002060"/>
                </a:solidFill>
                <a:latin typeface="Trebuchet MS" panose="020B0603020202020204" pitchFamily="34" charset="0"/>
              </a:rPr>
              <a:t>Se si inizia una nuova relazione è opportuno: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979AC2-C0BE-D19A-D1FA-8175C68BB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sz="5800" dirty="0">
                <a:solidFill>
                  <a:srgbClr val="FF0000"/>
                </a:solidFill>
                <a:latin typeface="Trebuchet MS" panose="020B0603020202020204" pitchFamily="34" charset="0"/>
              </a:rPr>
              <a:t>parlare delle proprie esperienze sessuali e di quelle del partner</a:t>
            </a:r>
          </a:p>
          <a:p>
            <a:endParaRPr lang="it-IT" sz="5800" dirty="0">
              <a:latin typeface="Trebuchet MS" panose="020B0603020202020204" pitchFamily="34" charset="0"/>
            </a:endParaRPr>
          </a:p>
          <a:p>
            <a:r>
              <a:rPr lang="it-IT" sz="5800" dirty="0">
                <a:solidFill>
                  <a:srgbClr val="003300"/>
                </a:solidFill>
                <a:latin typeface="Trebuchet MS" panose="020B0603020202020204" pitchFamily="34" charset="0"/>
              </a:rPr>
              <a:t>comunicare al partner se si ha o si ha avuto una IST e invitarlo a fare la stessa cosa</a:t>
            </a:r>
          </a:p>
          <a:p>
            <a:endParaRPr lang="it-IT" sz="5800" dirty="0">
              <a:latin typeface="Trebuchet MS" panose="020B0603020202020204" pitchFamily="34" charset="0"/>
            </a:endParaRPr>
          </a:p>
          <a:p>
            <a:r>
              <a:rPr lang="it-IT" sz="5800" dirty="0">
                <a:solidFill>
                  <a:srgbClr val="0070C0"/>
                </a:solidFill>
                <a:latin typeface="Trebuchet MS" panose="020B0603020202020204" pitchFamily="34" charset="0"/>
              </a:rPr>
              <a:t>fare insieme i test di laboratorio per vedere se si ha qualche infezione</a:t>
            </a:r>
          </a:p>
          <a:p>
            <a:endParaRPr lang="it-IT" sz="5800" dirty="0">
              <a:latin typeface="Trebuchet MS" panose="020B0603020202020204" pitchFamily="34" charset="0"/>
            </a:endParaRPr>
          </a:p>
          <a:p>
            <a:r>
              <a:rPr lang="it-IT" sz="5800" dirty="0">
                <a:solidFill>
                  <a:srgbClr val="C00000"/>
                </a:solidFill>
                <a:latin typeface="Trebuchet MS" panose="020B0603020202020204" pitchFamily="34" charset="0"/>
              </a:rPr>
              <a:t>soprattutto decidere insieme di usare il preservativo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8098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82433B-5C31-C3E7-0CA0-5270EE49A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265470"/>
            <a:ext cx="21449071" cy="2651126"/>
          </a:xfrm>
        </p:spPr>
        <p:txBody>
          <a:bodyPr>
            <a:normAutofit/>
          </a:bodyPr>
          <a:lstStyle/>
          <a:p>
            <a:r>
              <a:rPr kumimoji="0" lang="it-IT" sz="12600" b="0" i="0" u="none" strike="noStrike" kern="1200" cap="none" spc="-1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Incubazione, disturbi, sintomi</a:t>
            </a:r>
            <a:endParaRPr lang="it-IT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343E4983-F5FD-ECA3-ABD4-A5E095EB24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1420452"/>
              </p:ext>
            </p:extLst>
          </p:nvPr>
        </p:nvGraphicFramePr>
        <p:xfrm>
          <a:off x="1676400" y="2920182"/>
          <a:ext cx="21031200" cy="10530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6326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I PUò GUARIRE?"/>
          <p:cNvSpPr txBox="1">
            <a:spLocks noGrp="1"/>
          </p:cNvSpPr>
          <p:nvPr>
            <p:ph type="title"/>
          </p:nvPr>
        </p:nvSpPr>
        <p:spPr>
          <a:xfrm>
            <a:off x="1676400" y="421258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it-IT" dirty="0">
                <a:solidFill>
                  <a:srgbClr val="002060"/>
                </a:solidFill>
                <a:latin typeface="Trebuchet MS" panose="020B0603020202020204" pitchFamily="34" charset="0"/>
              </a:rPr>
              <a:t>Si può guarire?</a:t>
            </a:r>
            <a:endParaRPr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88" name="LE IST SONO CURABILI NELLA MAGGIOR PARTE DEI CASI, ATTRAVERSO ANTIBIOTICI O ALTRI FARMACI PRESCRITTI DAL MEDICO.…"/>
          <p:cNvSpPr txBox="1">
            <a:spLocks noGrp="1"/>
          </p:cNvSpPr>
          <p:nvPr>
            <p:ph type="body" idx="1"/>
          </p:nvPr>
        </p:nvSpPr>
        <p:spPr>
          <a:xfrm>
            <a:off x="1219200" y="3072384"/>
            <a:ext cx="21945600" cy="111191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it-IT" dirty="0">
                <a:solidFill>
                  <a:srgbClr val="FF0000"/>
                </a:solidFill>
                <a:latin typeface="Trebuchet MS" panose="020B0603020202020204" pitchFamily="34" charset="0"/>
              </a:rPr>
              <a:t>Le IST sono curabili nella maggior parte dei casi, attraverso antibiotici mirati o altri farmaci prescritti dal medico.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it-IT" dirty="0">
                <a:solidFill>
                  <a:srgbClr val="FF0000"/>
                </a:solidFill>
                <a:latin typeface="Trebuchet MS" panose="020B0603020202020204" pitchFamily="34" charset="0"/>
              </a:rPr>
              <a:t>E’ importante una terapia corretta e tempestiva</a:t>
            </a:r>
            <a:endParaRPr lang="it-IT" sz="36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v"/>
            </a:pPr>
            <a:endParaRPr lang="it-IT" sz="32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r>
              <a:rPr lang="it-IT" sz="6000" u="sng" dirty="0">
                <a:solidFill>
                  <a:srgbClr val="0070C0"/>
                </a:solidFill>
                <a:latin typeface="Trebuchet MS" panose="020B0603020202020204" pitchFamily="34" charset="0"/>
              </a:rPr>
              <a:t>Possibili complicanze: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it-IT" dirty="0">
                <a:solidFill>
                  <a:srgbClr val="0070C0"/>
                </a:solidFill>
                <a:latin typeface="Trebuchet MS" panose="020B0603020202020204" pitchFamily="34" charset="0"/>
              </a:rPr>
              <a:t>Sterilità/infertilità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it-IT" dirty="0">
                <a:solidFill>
                  <a:srgbClr val="0070C0"/>
                </a:solidFill>
                <a:latin typeface="Trebuchet MS" panose="020B0603020202020204" pitchFamily="34" charset="0"/>
              </a:rPr>
              <a:t>Gravidanza a rischio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it-IT" dirty="0">
                <a:solidFill>
                  <a:srgbClr val="0070C0"/>
                </a:solidFill>
                <a:latin typeface="Trebuchet MS" panose="020B0603020202020204" pitchFamily="34" charset="0"/>
              </a:rPr>
              <a:t>Infezioni neonatali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it-IT" dirty="0">
                <a:solidFill>
                  <a:srgbClr val="0070C0"/>
                </a:solidFill>
                <a:latin typeface="Trebuchet MS" panose="020B0603020202020204" pitchFamily="34" charset="0"/>
              </a:rPr>
              <a:t>Sviluppo di neoplasie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endParaRPr lang="it-IT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v"/>
            </a:pPr>
            <a:endParaRPr lang="it-IT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v"/>
            </a:pPr>
            <a:endParaRPr lang="it-IT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endParaRPr lang="it-IT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it-IT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it-IT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endParaRPr lang="it-IT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1F7F92-1FBA-0683-B24B-24EC71080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76290"/>
            <a:ext cx="21031200" cy="2651126"/>
          </a:xfrm>
        </p:spPr>
        <p:txBody>
          <a:bodyPr>
            <a:normAutofit/>
          </a:bodyPr>
          <a:lstStyle/>
          <a:p>
            <a:r>
              <a:rPr lang="it-IT" sz="16600" dirty="0">
                <a:solidFill>
                  <a:srgbClr val="002060"/>
                </a:solidFill>
                <a:latin typeface="Trebuchet MS" panose="020B0603020202020204" pitchFamily="34" charset="0"/>
              </a:rPr>
              <a:t>Fattori di rischio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BEAE2C-A3C8-8407-3506-6091B092F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381377"/>
            <a:ext cx="21031200" cy="9662414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6000" dirty="0">
                <a:solidFill>
                  <a:srgbClr val="FF0000"/>
                </a:solidFill>
                <a:latin typeface="Trebuchet MS" panose="020B0603020202020204" pitchFamily="34" charset="0"/>
              </a:rPr>
              <a:t>Rapporti sessuali NON protetti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sz="60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6000" dirty="0">
                <a:solidFill>
                  <a:srgbClr val="FF0000"/>
                </a:solidFill>
                <a:latin typeface="Trebuchet MS" panose="020B0603020202020204" pitchFamily="34" charset="0"/>
              </a:rPr>
              <a:t>Persone che hanno partner diversi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sz="60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6000" dirty="0">
                <a:solidFill>
                  <a:srgbClr val="FF0000"/>
                </a:solidFill>
                <a:latin typeface="Trebuchet MS" panose="020B0603020202020204" pitchFamily="34" charset="0"/>
              </a:rPr>
              <a:t>Persone che hanno un partner con IST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sz="60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6000" dirty="0">
                <a:solidFill>
                  <a:srgbClr val="FF0000"/>
                </a:solidFill>
                <a:latin typeface="Trebuchet MS" panose="020B0603020202020204" pitchFamily="34" charset="0"/>
              </a:rPr>
              <a:t>Abuso di sostanze (alcool, droghe)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sz="60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6000" dirty="0">
                <a:solidFill>
                  <a:srgbClr val="FF0000"/>
                </a:solidFill>
                <a:latin typeface="Trebuchet MS" panose="020B0603020202020204" pitchFamily="34" charset="0"/>
              </a:rPr>
              <a:t>Rapporti sessuali in età precoce (&lt; 15 anni)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800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8C2ACC-DB6B-82F5-020B-E3A5275BA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238" y="320836"/>
            <a:ext cx="22653523" cy="2651126"/>
          </a:xfrm>
        </p:spPr>
        <p:txBody>
          <a:bodyPr>
            <a:normAutofit/>
          </a:bodyPr>
          <a:lstStyle/>
          <a:p>
            <a:r>
              <a:rPr lang="it-IT" sz="9600" dirty="0">
                <a:solidFill>
                  <a:srgbClr val="002060"/>
                </a:solidFill>
                <a:latin typeface="Trebuchet MS" panose="020B0603020202020204" pitchFamily="34" charset="0"/>
              </a:rPr>
              <a:t>Perché gli adolescenti sono più a rischio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6760A3-9357-CBBC-211A-1D50042C0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651126"/>
            <a:ext cx="21031200" cy="1077353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it-IT" sz="5400" dirty="0">
                <a:solidFill>
                  <a:srgbClr val="7030A0"/>
                </a:solidFill>
                <a:latin typeface="Trebuchet MS" panose="020B0603020202020204" pitchFamily="34" charset="0"/>
              </a:rPr>
              <a:t>Hanno tessuti genitali ancora immaturi e recettivi alle infezioni</a:t>
            </a:r>
          </a:p>
          <a:p>
            <a:pPr>
              <a:buFont typeface="Wingdings" panose="05000000000000000000" pitchFamily="2" charset="2"/>
              <a:buChar char="q"/>
            </a:pPr>
            <a:endParaRPr lang="it-IT" sz="5400" dirty="0">
              <a:solidFill>
                <a:srgbClr val="7030A0"/>
              </a:solidFill>
              <a:latin typeface="Trebuchet MS" panose="020B0603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it-IT" sz="5400" dirty="0">
                <a:solidFill>
                  <a:srgbClr val="7030A0"/>
                </a:solidFill>
                <a:latin typeface="Trebuchet MS" panose="020B0603020202020204" pitchFamily="34" charset="0"/>
              </a:rPr>
              <a:t>Molto spesso non hanno sintomi e non sanno di essere infetti</a:t>
            </a:r>
          </a:p>
          <a:p>
            <a:pPr>
              <a:buFont typeface="Wingdings" panose="05000000000000000000" pitchFamily="2" charset="2"/>
              <a:buChar char="q"/>
            </a:pPr>
            <a:endParaRPr lang="it-IT" sz="5400" dirty="0">
              <a:solidFill>
                <a:srgbClr val="7030A0"/>
              </a:solidFill>
              <a:latin typeface="Trebuchet MS" panose="020B0603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it-IT" sz="5400" dirty="0">
                <a:solidFill>
                  <a:srgbClr val="7030A0"/>
                </a:solidFill>
                <a:latin typeface="Trebuchet MS" panose="020B0603020202020204" pitchFamily="34" charset="0"/>
              </a:rPr>
              <a:t>Usano poco il preservativo</a:t>
            </a:r>
          </a:p>
          <a:p>
            <a:pPr>
              <a:buFont typeface="Wingdings" panose="05000000000000000000" pitchFamily="2" charset="2"/>
              <a:buChar char="q"/>
            </a:pPr>
            <a:endParaRPr lang="it-IT" sz="5400" dirty="0">
              <a:solidFill>
                <a:srgbClr val="7030A0"/>
              </a:solidFill>
              <a:latin typeface="Trebuchet MS" panose="020B0603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it-IT" sz="5400" dirty="0">
                <a:solidFill>
                  <a:srgbClr val="7030A0"/>
                </a:solidFill>
                <a:latin typeface="Trebuchet MS" panose="020B0603020202020204" pitchFamily="34" charset="0"/>
              </a:rPr>
              <a:t>Possono avere comportamenti a rischio (rapporti non protetti con molti partner, uso di droghe, abuso di alcol)</a:t>
            </a:r>
          </a:p>
          <a:p>
            <a:pPr>
              <a:buFont typeface="Wingdings" panose="05000000000000000000" pitchFamily="2" charset="2"/>
              <a:buChar char="q"/>
            </a:pPr>
            <a:endParaRPr lang="it-IT" sz="5400" dirty="0">
              <a:solidFill>
                <a:srgbClr val="7030A0"/>
              </a:solidFill>
              <a:latin typeface="Trebuchet MS" panose="020B0603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it-IT" sz="5400" dirty="0">
                <a:solidFill>
                  <a:srgbClr val="7030A0"/>
                </a:solidFill>
                <a:latin typeface="Trebuchet MS" panose="020B0603020202020204" pitchFamily="34" charset="0"/>
              </a:rPr>
              <a:t>Non sanno a chi rivolgersi per un aiuto</a:t>
            </a:r>
          </a:p>
          <a:p>
            <a:pPr>
              <a:buFont typeface="Wingdings" panose="05000000000000000000" pitchFamily="2" charset="2"/>
              <a:buChar char="q"/>
            </a:pPr>
            <a:endParaRPr lang="it-IT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349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3BBB64-89C2-1FD3-C16D-366B51EE8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612264"/>
            <a:ext cx="22677120" cy="265112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13800" dirty="0">
                <a:solidFill>
                  <a:srgbClr val="002060"/>
                </a:solidFill>
                <a:latin typeface="Trebuchet MS" panose="020B0603020202020204" pitchFamily="34" charset="0"/>
              </a:rPr>
              <a:t>Alcune regole per evitare le IST</a:t>
            </a:r>
            <a:br>
              <a:rPr lang="it-IT" sz="13800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it-IT" sz="11400" dirty="0">
                <a:solidFill>
                  <a:srgbClr val="002060"/>
                </a:solidFill>
                <a:latin typeface="Trebuchet MS" panose="020B0603020202020204" pitchFamily="34" charset="0"/>
              </a:rPr>
              <a:t>(sesso sicuro)</a:t>
            </a:r>
            <a:endParaRPr lang="it-IT" sz="138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D5FEEF-DE89-5F9D-2969-6132F8FEE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4053586"/>
            <a:ext cx="21031200" cy="966241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it-IT" sz="5400" dirty="0">
                <a:solidFill>
                  <a:srgbClr val="C00000"/>
                </a:solidFill>
                <a:latin typeface="Trebuchet MS" panose="020B0603020202020204" pitchFamily="34" charset="0"/>
              </a:rPr>
              <a:t>Utilizzare il preservativo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5400" dirty="0">
                <a:solidFill>
                  <a:srgbClr val="C00000"/>
                </a:solidFill>
                <a:latin typeface="Trebuchet MS" panose="020B0603020202020204" pitchFamily="34" charset="0"/>
              </a:rPr>
              <a:t>Essere sempre lucidi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5400" dirty="0">
                <a:solidFill>
                  <a:srgbClr val="C00000"/>
                </a:solidFill>
                <a:latin typeface="Trebuchet MS" panose="020B0603020202020204" pitchFamily="34" charset="0"/>
              </a:rPr>
              <a:t>Ridurre il numero di partner sessuali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5400" dirty="0">
                <a:solidFill>
                  <a:srgbClr val="C00000"/>
                </a:solidFill>
                <a:latin typeface="Trebuchet MS" panose="020B0603020202020204" pitchFamily="34" charset="0"/>
              </a:rPr>
              <a:t>Evitare rapporti sessuali occasionali o rapporti con partner di cui non si conosca lo stato di salute senza l’uso del preservativo maschile o femminile o del </a:t>
            </a:r>
            <a:r>
              <a:rPr lang="it-IT" sz="5400" i="1" dirty="0" err="1">
                <a:solidFill>
                  <a:srgbClr val="C00000"/>
                </a:solidFill>
                <a:latin typeface="Trebuchet MS" panose="020B0603020202020204" pitchFamily="34" charset="0"/>
              </a:rPr>
              <a:t>Dental</a:t>
            </a:r>
            <a:r>
              <a:rPr lang="it-IT" sz="5400" i="1" dirty="0">
                <a:solidFill>
                  <a:srgbClr val="C00000"/>
                </a:solidFill>
                <a:latin typeface="Trebuchet MS" panose="020B0603020202020204" pitchFamily="34" charset="0"/>
              </a:rPr>
              <a:t> dam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5400" dirty="0">
                <a:solidFill>
                  <a:srgbClr val="C00000"/>
                </a:solidFill>
                <a:latin typeface="Trebuchet MS" panose="020B0603020202020204" pitchFamily="34" charset="0"/>
              </a:rPr>
              <a:t>Evitare i rapporti sessuali durante una terapia per una IST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5400" dirty="0">
                <a:solidFill>
                  <a:srgbClr val="C00000"/>
                </a:solidFill>
                <a:latin typeface="Trebuchet MS" panose="020B0603020202020204" pitchFamily="34" charset="0"/>
              </a:rPr>
              <a:t>Se si pensa di avere una qualunque IST, recarsi da un medico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5400" dirty="0">
                <a:solidFill>
                  <a:srgbClr val="C00000"/>
                </a:solidFill>
                <a:latin typeface="Trebuchet MS" panose="020B0603020202020204" pitchFamily="34" charset="0"/>
              </a:rPr>
              <a:t>Effettuare con regolarità i test per le IST e per l’HIV</a:t>
            </a:r>
          </a:p>
          <a:p>
            <a:pPr>
              <a:buFont typeface="Wingdings" panose="05000000000000000000" pitchFamily="2" charset="2"/>
              <a:buChar char="ü"/>
            </a:pP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53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2B37EC-3BF1-5CCD-EEA5-EA9958BAD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471" y="599767"/>
            <a:ext cx="21065613" cy="2641600"/>
          </a:xfrm>
        </p:spPr>
        <p:txBody>
          <a:bodyPr>
            <a:normAutofit fontScale="90000"/>
          </a:bodyPr>
          <a:lstStyle/>
          <a:p>
            <a:r>
              <a:rPr lang="it-IT" sz="16600" dirty="0">
                <a:solidFill>
                  <a:srgbClr val="002060"/>
                </a:solidFill>
                <a:latin typeface="Trebuchet MS" panose="020B0603020202020204" pitchFamily="34" charset="0"/>
              </a:rPr>
              <a:t>Uso del profilattico (I)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C61862-AEDF-CA5C-0E76-75B1A2A3D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471" y="4034708"/>
            <a:ext cx="22329058" cy="9334499"/>
          </a:xfrm>
        </p:spPr>
        <p:txBody>
          <a:bodyPr>
            <a:normAutofit fontScale="92500" lnSpcReduction="10000"/>
          </a:bodyPr>
          <a:lstStyle/>
          <a:p>
            <a:pPr marL="233172" indent="-233172" defTabSz="445770">
              <a:defRPr sz="7560"/>
            </a:pP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>
                <a:solidFill>
                  <a:srgbClr val="0070C0"/>
                </a:solidFill>
              </a:rPr>
              <a:t>È il metodo barriera più sicuro per proteggersi dalle  		IST</a:t>
            </a:r>
          </a:p>
          <a:p>
            <a:pPr marL="233172" indent="-233172" defTabSz="445770">
              <a:defRPr sz="7560"/>
            </a:pPr>
            <a:endParaRPr lang="it-IT" dirty="0">
              <a:solidFill>
                <a:srgbClr val="0070C0"/>
              </a:solidFill>
            </a:endParaRPr>
          </a:p>
          <a:p>
            <a:pPr marL="233172" indent="-233172" defTabSz="445770">
              <a:defRPr sz="7560"/>
            </a:pPr>
            <a:r>
              <a:rPr lang="it-IT" dirty="0">
                <a:solidFill>
                  <a:srgbClr val="0070C0"/>
                </a:solidFill>
              </a:rPr>
              <a:t> Non deve essere mai riutilizzato</a:t>
            </a:r>
          </a:p>
          <a:p>
            <a:pPr marL="233172" indent="-233172" defTabSz="445770">
              <a:defRPr sz="7560"/>
            </a:pPr>
            <a:endParaRPr lang="it-IT" dirty="0">
              <a:solidFill>
                <a:srgbClr val="0070C0"/>
              </a:solidFill>
            </a:endParaRPr>
          </a:p>
          <a:p>
            <a:pPr marL="233172" indent="-233172" defTabSz="445770">
              <a:defRPr sz="7560"/>
            </a:pPr>
            <a:r>
              <a:rPr lang="it-IT" dirty="0">
                <a:solidFill>
                  <a:srgbClr val="0070C0"/>
                </a:solidFill>
              </a:rPr>
              <a:t> Deve essere della giusta misura</a:t>
            </a:r>
          </a:p>
          <a:p>
            <a:pPr marL="233172" indent="-233172" defTabSz="445770">
              <a:defRPr sz="7560"/>
            </a:pPr>
            <a:endParaRPr lang="it-IT" dirty="0">
              <a:solidFill>
                <a:srgbClr val="0070C0"/>
              </a:solidFill>
            </a:endParaRPr>
          </a:p>
          <a:p>
            <a:pPr marL="233172" indent="-233172" defTabSz="445770">
              <a:defRPr sz="7560"/>
            </a:pPr>
            <a:r>
              <a:rPr lang="it-IT" dirty="0">
                <a:solidFill>
                  <a:srgbClr val="0070C0"/>
                </a:solidFill>
              </a:rPr>
              <a:t> Va conservato lontano da fonti di calore</a:t>
            </a:r>
          </a:p>
        </p:txBody>
      </p:sp>
    </p:spTree>
    <p:extLst>
      <p:ext uri="{BB962C8B-B14F-4D97-AF65-F5344CB8AC3E}">
        <p14:creationId xmlns:p14="http://schemas.microsoft.com/office/powerpoint/2010/main" val="1812652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leggere le istruzioni…"/>
          <p:cNvSpPr txBox="1">
            <a:spLocks noGrp="1"/>
          </p:cNvSpPr>
          <p:nvPr>
            <p:ph type="body" sz="quarter" idx="1"/>
          </p:nvPr>
        </p:nvSpPr>
        <p:spPr>
          <a:xfrm>
            <a:off x="259680" y="3679130"/>
            <a:ext cx="10201056" cy="1029868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443991">
              <a:spcBef>
                <a:spcPts val="1800"/>
              </a:spcBef>
              <a:buFont typeface="Wingdings" panose="05000000000000000000" pitchFamily="2" charset="2"/>
              <a:buChar char="§"/>
              <a:defRPr sz="3192"/>
            </a:pPr>
            <a:r>
              <a:rPr lang="it-IT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L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eggere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le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istruzioni</a:t>
            </a:r>
            <a:endParaRPr sz="44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defTabSz="443991">
              <a:spcBef>
                <a:spcPts val="1800"/>
              </a:spcBef>
              <a:buFont typeface="Wingdings" panose="05000000000000000000" pitchFamily="2" charset="2"/>
              <a:buChar char="§"/>
              <a:defRPr sz="3192"/>
            </a:pPr>
            <a:r>
              <a:rPr lang="it-IT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U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tilizzare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solo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preservativi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con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marchio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CE</a:t>
            </a:r>
          </a:p>
          <a:p>
            <a:pPr defTabSz="443991">
              <a:spcBef>
                <a:spcPts val="1800"/>
              </a:spcBef>
              <a:buFont typeface="Wingdings" panose="05000000000000000000" pitchFamily="2" charset="2"/>
              <a:buChar char="§"/>
              <a:defRPr sz="3192"/>
            </a:pPr>
            <a:r>
              <a:rPr lang="it-IT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A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prire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con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delicatezza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la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confezione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, senza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danneggiare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con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unghie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e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anelli</a:t>
            </a:r>
            <a:endParaRPr sz="44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defTabSz="443991">
              <a:spcBef>
                <a:spcPts val="1800"/>
              </a:spcBef>
              <a:buFont typeface="Wingdings" panose="05000000000000000000" pitchFamily="2" charset="2"/>
              <a:buChar char="§"/>
              <a:defRPr sz="3192"/>
            </a:pPr>
            <a:r>
              <a:rPr lang="it-IT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I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nserirlo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sul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pene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appena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l’erezione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è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completa</a:t>
            </a:r>
            <a:endParaRPr sz="44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defTabSz="443991">
              <a:spcBef>
                <a:spcPts val="1800"/>
              </a:spcBef>
              <a:buFont typeface="Wingdings" panose="05000000000000000000" pitchFamily="2" charset="2"/>
              <a:buChar char="§"/>
              <a:defRPr sz="3192"/>
            </a:pPr>
            <a:r>
              <a:rPr lang="it-IT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C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ontrollare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che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l’anello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di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gomma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stia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all’esterno</a:t>
            </a:r>
            <a:endParaRPr sz="44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defTabSz="443991">
              <a:spcBef>
                <a:spcPts val="1800"/>
              </a:spcBef>
              <a:buFont typeface="Wingdings" panose="05000000000000000000" pitchFamily="2" charset="2"/>
              <a:buChar char="§"/>
              <a:defRPr sz="3192"/>
            </a:pPr>
            <a:r>
              <a:rPr lang="it-IT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T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enere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premuta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la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punta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(per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evitare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che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si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formi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una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bolla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d’aria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) e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srotolarlo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in modo da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coprire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l’intero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pene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 in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erezion</a:t>
            </a:r>
            <a:r>
              <a:rPr lang="it-IT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e</a:t>
            </a:r>
            <a:endParaRPr sz="44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208" name="Come utilizzare il preservativo"/>
          <p:cNvSpPr txBox="1">
            <a:spLocks noGrp="1"/>
          </p:cNvSpPr>
          <p:nvPr>
            <p:ph type="title"/>
          </p:nvPr>
        </p:nvSpPr>
        <p:spPr>
          <a:xfrm>
            <a:off x="1219200" y="610839"/>
            <a:ext cx="21787104" cy="30682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it-IT" sz="16600" dirty="0">
                <a:solidFill>
                  <a:srgbClr val="002060"/>
                </a:solidFill>
                <a:latin typeface="Trebuchet MS" panose="020B0603020202020204" pitchFamily="34" charset="0"/>
              </a:rPr>
              <a:t>Uso del profilattico (II)</a:t>
            </a:r>
            <a:endParaRPr sz="13800" dirty="0"/>
          </a:p>
        </p:txBody>
      </p:sp>
      <p:pic>
        <p:nvPicPr>
          <p:cNvPr id="209" name="Schermata 2023-11-20 alle 11.09.37.png" descr="Schermata 2023-11-20 alle 11.09.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0" y="3518553"/>
            <a:ext cx="13151520" cy="1003539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7577D980-76C6-1C5D-E139-9E5560E08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838" y="315311"/>
            <a:ext cx="21031200" cy="2651126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0070C0"/>
                </a:solidFill>
                <a:latin typeface="Trebuchet MS" panose="020B0603020202020204" pitchFamily="34" charset="0"/>
              </a:rPr>
              <a:t>“Più amore meno rischi”</a:t>
            </a:r>
            <a:br>
              <a:rPr lang="it-IT" dirty="0">
                <a:latin typeface="Trebuchet MS" panose="020B0603020202020204" pitchFamily="34" charset="0"/>
              </a:rPr>
            </a:br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3074EB52-88C7-9533-E5EC-836BE74E0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175203"/>
            <a:ext cx="21945600" cy="11225486"/>
          </a:xfrm>
        </p:spPr>
        <p:txBody>
          <a:bodyPr>
            <a:normAutofit lnSpcReduction="10000"/>
          </a:bodyPr>
          <a:lstStyle/>
          <a:p>
            <a:pPr marL="685800" indent="-685800" algn="just">
              <a:buFont typeface="Wingdings" panose="05000000000000000000" pitchFamily="2" charset="2"/>
              <a:buChar char="q"/>
            </a:pPr>
            <a:r>
              <a:rPr lang="it-IT" sz="4000" dirty="0">
                <a:latin typeface="Trebuchet MS" panose="020B0603020202020204" pitchFamily="34" charset="0"/>
              </a:rPr>
              <a:t>“Più amore meno rischi” è un Progetto rivolto agli studenti delle Scuole Secondarie di II grado ed ha l'obiettivo di informarli sulla corretta prevenzione delle </a:t>
            </a:r>
            <a:r>
              <a:rPr lang="it-IT" sz="40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Infezioni Sessualmente Trasmissibili (IST) </a:t>
            </a:r>
            <a:r>
              <a:rPr lang="it-IT" sz="4000" dirty="0">
                <a:latin typeface="Trebuchet MS" panose="020B0603020202020204" pitchFamily="34" charset="0"/>
              </a:rPr>
              <a:t>incoraggiandoli all'adozione di comportamenti responsabili e consapevoli nelle esperienze sessuali. </a:t>
            </a:r>
          </a:p>
          <a:p>
            <a:pPr algn="just"/>
            <a:r>
              <a:rPr lang="it-IT" sz="4000" dirty="0">
                <a:latin typeface="Trebuchet MS" panose="020B0603020202020204" pitchFamily="34" charset="0"/>
              </a:rPr>
              <a:t>                                    </a:t>
            </a:r>
          </a:p>
          <a:p>
            <a:pPr marL="685800" indent="-685800" algn="just">
              <a:buFont typeface="Wingdings" panose="05000000000000000000" pitchFamily="2" charset="2"/>
              <a:buChar char="q"/>
            </a:pPr>
            <a:r>
              <a:rPr lang="it-IT" sz="4000" dirty="0">
                <a:latin typeface="Trebuchet MS" panose="020B0603020202020204" pitchFamily="34" charset="0"/>
              </a:rPr>
              <a:t>Purtroppo, l’educazione all’affettività e alla sessualità rappresenta una lacuna educativa ancora da colmare nel sistema scolastico italiano, come pure manca un piano strutturato di prevenzione a livello nazionale. Da qui l’esigenza di informare gli adolescenti, soggetti fragili e per questo più esposti, che spesso non ricevono informazioni scientificamente corrette o non sanno a chi rivolgersi nel caso di insorgenza di infezioni. </a:t>
            </a:r>
          </a:p>
          <a:p>
            <a:pPr marL="685800" indent="-685800" algn="just">
              <a:buFont typeface="Wingdings" panose="05000000000000000000" pitchFamily="2" charset="2"/>
              <a:buChar char="q"/>
            </a:pPr>
            <a:endParaRPr lang="it-IT" sz="4000" dirty="0">
              <a:latin typeface="Trebuchet MS" panose="020B0603020202020204" pitchFamily="34" charset="0"/>
            </a:endParaRPr>
          </a:p>
          <a:p>
            <a:pPr marL="685800" indent="-685800" algn="just">
              <a:buFont typeface="Wingdings" panose="05000000000000000000" pitchFamily="2" charset="2"/>
              <a:buChar char="q"/>
            </a:pPr>
            <a:r>
              <a:rPr lang="it-IT" sz="4000" dirty="0">
                <a:latin typeface="Trebuchet MS" panose="020B0603020202020204" pitchFamily="34" charset="0"/>
              </a:rPr>
              <a:t>Il progetto nasce dalla collaborazione tra il </a:t>
            </a:r>
            <a:r>
              <a:rPr lang="it-IT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Lions Club Lecce Messapia,</a:t>
            </a:r>
            <a:r>
              <a:rPr lang="it-IT" sz="4000" dirty="0">
                <a:latin typeface="Trebuchet MS" panose="020B0603020202020204" pitchFamily="34" charset="0"/>
              </a:rPr>
              <a:t> l'U.O.C di Ostetricia e Ginecologia (</a:t>
            </a:r>
            <a:r>
              <a:rPr lang="it-IT" sz="4000" i="1" dirty="0">
                <a:solidFill>
                  <a:srgbClr val="FF0000"/>
                </a:solidFill>
                <a:latin typeface="Trebuchet MS" panose="020B0603020202020204" pitchFamily="34" charset="0"/>
              </a:rPr>
              <a:t>Dott.ssa Sarah </a:t>
            </a:r>
            <a:r>
              <a:rPr lang="it-IT" sz="4000" i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Gustapane</a:t>
            </a:r>
            <a:r>
              <a:rPr lang="it-IT" sz="4000" dirty="0">
                <a:latin typeface="Trebuchet MS" panose="020B0603020202020204" pitchFamily="34" charset="0"/>
              </a:rPr>
              <a:t>) e U.O. di Patologia Clinica (</a:t>
            </a:r>
            <a:r>
              <a:rPr lang="it-IT" sz="4000" i="1" dirty="0">
                <a:solidFill>
                  <a:srgbClr val="FF0000"/>
                </a:solidFill>
                <a:latin typeface="Trebuchet MS" panose="020B0603020202020204" pitchFamily="34" charset="0"/>
              </a:rPr>
              <a:t>Dott. Luigi Tagliaferro</a:t>
            </a:r>
            <a:r>
              <a:rPr lang="it-IT" sz="4000" dirty="0">
                <a:latin typeface="Trebuchet MS" panose="020B0603020202020204" pitchFamily="34" charset="0"/>
              </a:rPr>
              <a:t>) dell'</a:t>
            </a:r>
            <a:r>
              <a:rPr lang="it-IT" sz="4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Ospedale </a:t>
            </a:r>
            <a:r>
              <a:rPr lang="it-IT" sz="4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Veris</a:t>
            </a:r>
            <a:r>
              <a:rPr lang="it-IT" sz="4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Delli Ponti </a:t>
            </a:r>
            <a:r>
              <a:rPr lang="it-IT" sz="4000" dirty="0">
                <a:latin typeface="Trebuchet MS" panose="020B0603020202020204" pitchFamily="34" charset="0"/>
              </a:rPr>
              <a:t>di Scorrano e la </a:t>
            </a:r>
            <a:r>
              <a:rPr lang="it-IT" sz="4000" i="1" dirty="0">
                <a:solidFill>
                  <a:srgbClr val="FF0000"/>
                </a:solidFill>
                <a:latin typeface="Trebuchet MS" panose="020B0603020202020204" pitchFamily="34" charset="0"/>
              </a:rPr>
              <a:t>Dott.ssa Roberta Bello </a:t>
            </a:r>
            <a:r>
              <a:rPr lang="it-IT" sz="4000" dirty="0">
                <a:latin typeface="Trebuchet MS" panose="020B0603020202020204" pitchFamily="34" charset="0"/>
              </a:rPr>
              <a:t>(psicologa). 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17336247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4F7625-8037-799B-79FD-C4EB56AE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584" y="730251"/>
            <a:ext cx="22018752" cy="2651126"/>
          </a:xfrm>
        </p:spPr>
        <p:txBody>
          <a:bodyPr>
            <a:normAutofit fontScale="90000"/>
          </a:bodyPr>
          <a:lstStyle/>
          <a:p>
            <a:r>
              <a:rPr lang="it-IT" sz="12200" dirty="0">
                <a:solidFill>
                  <a:srgbClr val="002060"/>
                </a:solidFill>
                <a:latin typeface="Trebuchet MS" panose="020B0603020202020204" pitchFamily="34" charset="0"/>
              </a:rPr>
              <a:t>Il profilattico femminile: </a:t>
            </a:r>
            <a:r>
              <a:rPr lang="it-IT" sz="12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Femidom</a:t>
            </a:r>
            <a:b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2D0708-AA65-AF5B-8F6E-B02848247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defRPr sz="3000" cap="all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lang="it-IT" dirty="0">
              <a:solidFill>
                <a:schemeClr val="accent6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>
              <a:lnSpc>
                <a:spcPct val="120000"/>
              </a:lnSpc>
              <a:defRPr sz="3000" cap="all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lang="it-IT" dirty="0"/>
          </a:p>
        </p:txBody>
      </p:sp>
      <p:pic>
        <p:nvPicPr>
          <p:cNvPr id="4" name="Schermata 2023-11-20 alle 11.32.39.png" descr="Schermata 2023-11-20 alle 11.32.39.png">
            <a:extLst>
              <a:ext uri="{FF2B5EF4-FFF2-40B4-BE49-F238E27FC236}">
                <a16:creationId xmlns:a16="http://schemas.microsoft.com/office/drawing/2014/main" id="{7DCADB63-187B-457F-8FCB-DED94FE38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2210" y="3381377"/>
            <a:ext cx="8742381" cy="757483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11FBBE-AB87-5C40-9CCF-445473FAB6CB}"/>
              </a:ext>
            </a:extLst>
          </p:cNvPr>
          <p:cNvSpPr txBox="1"/>
          <p:nvPr/>
        </p:nvSpPr>
        <p:spPr>
          <a:xfrm>
            <a:off x="619409" y="2962656"/>
            <a:ext cx="12986863" cy="10248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 algn="just">
              <a:buFont typeface="Courier New" panose="02070309020205020404" pitchFamily="49" charset="0"/>
              <a:buChar char="o"/>
            </a:pPr>
            <a:r>
              <a:rPr lang="it-IT" sz="5400" dirty="0">
                <a:solidFill>
                  <a:srgbClr val="00B050"/>
                </a:solidFill>
              </a:rPr>
              <a:t>È una guaina trasparente, morbida e resistente che si inserisce in vagina prima del rapporto sessuale.</a:t>
            </a:r>
          </a:p>
          <a:p>
            <a:pPr marL="1143000" indent="-1143000" algn="just">
              <a:buFont typeface="Courier New" panose="02070309020205020404" pitchFamily="49" charset="0"/>
              <a:buChar char="o"/>
            </a:pPr>
            <a:endParaRPr lang="it-IT" sz="5400" dirty="0">
              <a:solidFill>
                <a:srgbClr val="00B050"/>
              </a:solidFill>
            </a:endParaRPr>
          </a:p>
          <a:p>
            <a:pPr marL="1143000" indent="-1143000" algn="just">
              <a:buFont typeface="Courier New" panose="02070309020205020404" pitchFamily="49" charset="0"/>
              <a:buChar char="o"/>
            </a:pPr>
            <a:r>
              <a:rPr lang="it-IT" sz="5400" dirty="0">
                <a:solidFill>
                  <a:srgbClr val="00B050"/>
                </a:solidFill>
              </a:rPr>
              <a:t>Ha la forma di un tubo con due anelli alle estremità: uno è chiuso ed è quello che va inserito in vagina, l’altro è aperto e rimane fuori dalla vagina.</a:t>
            </a:r>
          </a:p>
          <a:p>
            <a:pPr marL="1143000" indent="-1143000" algn="just">
              <a:buFont typeface="Courier New" panose="02070309020205020404" pitchFamily="49" charset="0"/>
              <a:buChar char="o"/>
            </a:pPr>
            <a:endParaRPr lang="it-IT" sz="5400" dirty="0">
              <a:solidFill>
                <a:srgbClr val="00B050"/>
              </a:solidFill>
            </a:endParaRPr>
          </a:p>
          <a:p>
            <a:pPr marL="1143000" indent="-1143000" algn="just">
              <a:buFont typeface="Courier New" panose="02070309020205020404" pitchFamily="49" charset="0"/>
              <a:buChar char="o"/>
            </a:pPr>
            <a:r>
              <a:rPr lang="it-IT" sz="5400" dirty="0">
                <a:solidFill>
                  <a:srgbClr val="00B050"/>
                </a:solidFill>
              </a:rPr>
              <a:t>Non si può utilizzare insieme al preservativo maschile. </a:t>
            </a:r>
          </a:p>
        </p:txBody>
      </p:sp>
    </p:spTree>
    <p:extLst>
      <p:ext uri="{BB962C8B-B14F-4D97-AF65-F5344CB8AC3E}">
        <p14:creationId xmlns:p14="http://schemas.microsoft.com/office/powerpoint/2010/main" val="653999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chermata 2023-11-13 alle 18.05.02.png" descr="Schermata 2023-11-13 alle 18.05.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284" y="1156110"/>
            <a:ext cx="22097432" cy="11403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È dovuta a un batterio…"/>
          <p:cNvSpPr txBox="1">
            <a:spLocks noGrp="1"/>
          </p:cNvSpPr>
          <p:nvPr>
            <p:ph type="body" sz="quarter" idx="1"/>
          </p:nvPr>
        </p:nvSpPr>
        <p:spPr>
          <a:xfrm>
            <a:off x="509671" y="4978736"/>
            <a:ext cx="9763433" cy="826923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582930" indent="-582930" algn="just" defTabSz="496570">
              <a:spcBef>
                <a:spcPts val="2000"/>
              </a:spcBef>
              <a:defRPr sz="3570"/>
            </a:pP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È</a:t>
            </a:r>
            <a:r>
              <a:rPr lang="it-IT"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dovuta a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un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batterio</a:t>
            </a:r>
            <a:endParaRPr sz="4400" dirty="0">
              <a:solidFill>
                <a:schemeClr val="accent6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marL="582930" indent="-582930" algn="just" defTabSz="496570">
              <a:spcBef>
                <a:spcPts val="2000"/>
              </a:spcBef>
              <a:defRPr sz="3570"/>
            </a:pP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Se non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curata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adeguatamente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,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nel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10-40%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delle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donne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più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causare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la </a:t>
            </a:r>
            <a:r>
              <a:rPr sz="4400" i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malattia</a:t>
            </a:r>
            <a:r>
              <a:rPr sz="4400" i="1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4400" i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infiammatoria</a:t>
            </a:r>
            <a:r>
              <a:rPr sz="4400" i="1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4400" i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pelvica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,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una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patologia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che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può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causare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sterilità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/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infertilità</a:t>
            </a:r>
            <a:endParaRPr sz="4400" dirty="0">
              <a:solidFill>
                <a:schemeClr val="accent6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marL="582930" indent="-582930" algn="just" defTabSz="496570">
              <a:spcBef>
                <a:spcPts val="2000"/>
              </a:spcBef>
              <a:defRPr sz="3570"/>
            </a:pP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Si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trasmette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attraverso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tutti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i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tipi di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rapporti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sessuali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(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vaginali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,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anali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e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orali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) e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può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essere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trasmessa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al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nascituro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se la donna è in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gravidanza</a:t>
            </a:r>
            <a:endParaRPr sz="4400" dirty="0">
              <a:solidFill>
                <a:schemeClr val="accent6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marL="582930" indent="-582930" algn="just" defTabSz="496570">
              <a:spcBef>
                <a:spcPts val="2000"/>
              </a:spcBef>
              <a:defRPr sz="3570"/>
            </a:pP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Colpisce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di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più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le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donne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rispetto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agli</a:t>
            </a:r>
            <a:r>
              <a:rPr sz="4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uomini</a:t>
            </a:r>
            <a:endParaRPr sz="4400" dirty="0">
              <a:solidFill>
                <a:schemeClr val="accent6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18" name="La Clamidia"/>
          <p:cNvSpPr txBox="1">
            <a:spLocks noGrp="1"/>
          </p:cNvSpPr>
          <p:nvPr>
            <p:ph type="title"/>
          </p:nvPr>
        </p:nvSpPr>
        <p:spPr>
          <a:xfrm>
            <a:off x="1089807" y="468034"/>
            <a:ext cx="9058656" cy="30682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it-IT" sz="13800" dirty="0">
                <a:solidFill>
                  <a:srgbClr val="002060"/>
                </a:solidFill>
                <a:latin typeface="Trebuchet MS" panose="020B0603020202020204" pitchFamily="34" charset="0"/>
              </a:rPr>
              <a:t>Infezione da</a:t>
            </a:r>
            <a:r>
              <a:rPr sz="138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sz="138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Clamidia</a:t>
            </a:r>
            <a:endParaRPr sz="138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219" name="Schermata 2023-11-20 alle 11.51.46.png" descr="Schermata 2023-11-20 alle 11.51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0572" y="794571"/>
            <a:ext cx="9423757" cy="4587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Schermata 2023-11-20 alle 12.20.44.png" descr="Schermata 2023-11-20 alle 12.20.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873" y="5382454"/>
            <a:ext cx="12605244" cy="8269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Il contagio avviene attraverso tutti i tipi di rapporti sessuali (vaginali, anali, orali) e può essere trasmessa dalla madre infetta al nascituro…"/>
          <p:cNvSpPr txBox="1">
            <a:spLocks noGrp="1"/>
          </p:cNvSpPr>
          <p:nvPr>
            <p:ph type="body" sz="quarter" idx="1"/>
          </p:nvPr>
        </p:nvSpPr>
        <p:spPr>
          <a:xfrm>
            <a:off x="1219199" y="4507517"/>
            <a:ext cx="10199723" cy="798928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sz="5400" dirty="0">
                <a:solidFill>
                  <a:srgbClr val="0070C0"/>
                </a:solidFill>
                <a:latin typeface="Trebuchet MS" panose="020B0603020202020204" pitchFamily="34" charset="0"/>
              </a:rPr>
              <a:t>Il </a:t>
            </a:r>
            <a:r>
              <a:rPr sz="5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contagio</a:t>
            </a:r>
            <a:r>
              <a:rPr sz="5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5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avviene</a:t>
            </a:r>
            <a:r>
              <a:rPr sz="5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5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attraverso</a:t>
            </a:r>
            <a:r>
              <a:rPr sz="5400" dirty="0">
                <a:solidFill>
                  <a:srgbClr val="0070C0"/>
                </a:solidFill>
                <a:latin typeface="Trebuchet MS" panose="020B0603020202020204" pitchFamily="34" charset="0"/>
              </a:rPr>
              <a:t> tutti </a:t>
            </a:r>
            <a:r>
              <a:rPr sz="5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i</a:t>
            </a:r>
            <a:r>
              <a:rPr sz="5400" dirty="0">
                <a:solidFill>
                  <a:srgbClr val="0070C0"/>
                </a:solidFill>
                <a:latin typeface="Trebuchet MS" panose="020B0603020202020204" pitchFamily="34" charset="0"/>
              </a:rPr>
              <a:t> tipi di </a:t>
            </a:r>
            <a:r>
              <a:rPr sz="5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rapporti</a:t>
            </a:r>
            <a:r>
              <a:rPr lang="it-IT" sz="5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5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sessuali</a:t>
            </a:r>
            <a:r>
              <a:rPr sz="5400" dirty="0">
                <a:solidFill>
                  <a:srgbClr val="0070C0"/>
                </a:solidFill>
                <a:latin typeface="Trebuchet MS" panose="020B0603020202020204" pitchFamily="34" charset="0"/>
              </a:rPr>
              <a:t> (</a:t>
            </a:r>
            <a:r>
              <a:rPr sz="5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vaginali</a:t>
            </a:r>
            <a:r>
              <a:rPr sz="5400" dirty="0">
                <a:solidFill>
                  <a:srgbClr val="0070C0"/>
                </a:solidFill>
                <a:latin typeface="Trebuchet MS" panose="020B0603020202020204" pitchFamily="34" charset="0"/>
              </a:rPr>
              <a:t>, </a:t>
            </a:r>
            <a:r>
              <a:rPr sz="5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anali</a:t>
            </a:r>
            <a:r>
              <a:rPr sz="5400" dirty="0">
                <a:solidFill>
                  <a:srgbClr val="0070C0"/>
                </a:solidFill>
                <a:latin typeface="Trebuchet MS" panose="020B0603020202020204" pitchFamily="34" charset="0"/>
              </a:rPr>
              <a:t>, </a:t>
            </a:r>
            <a:r>
              <a:rPr sz="5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orali</a:t>
            </a:r>
            <a:r>
              <a:rPr sz="5400" dirty="0">
                <a:solidFill>
                  <a:srgbClr val="0070C0"/>
                </a:solidFill>
                <a:latin typeface="Trebuchet MS" panose="020B0603020202020204" pitchFamily="34" charset="0"/>
              </a:rPr>
              <a:t>) e </a:t>
            </a:r>
            <a:r>
              <a:rPr sz="5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può</a:t>
            </a:r>
            <a:r>
              <a:rPr sz="5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5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essere</a:t>
            </a:r>
            <a:r>
              <a:rPr sz="5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5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trasmessa</a:t>
            </a:r>
            <a:r>
              <a:rPr sz="5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5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dalla</a:t>
            </a:r>
            <a:r>
              <a:rPr sz="5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5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madre</a:t>
            </a:r>
            <a:r>
              <a:rPr sz="5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5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infetta</a:t>
            </a:r>
            <a:r>
              <a:rPr sz="5400" dirty="0">
                <a:solidFill>
                  <a:srgbClr val="0070C0"/>
                </a:solidFill>
                <a:latin typeface="Trebuchet MS" panose="020B0603020202020204" pitchFamily="34" charset="0"/>
              </a:rPr>
              <a:t> al </a:t>
            </a:r>
            <a:r>
              <a:rPr sz="5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nascituro</a:t>
            </a:r>
            <a:endParaRPr lang="it-IT" sz="5400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 algn="just"/>
            <a:endParaRPr sz="5400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 algn="just"/>
            <a:r>
              <a:rPr sz="5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Colpisce</a:t>
            </a:r>
            <a:r>
              <a:rPr sz="5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5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più</a:t>
            </a:r>
            <a:r>
              <a:rPr sz="5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5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gli</a:t>
            </a:r>
            <a:r>
              <a:rPr sz="5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5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uomini</a:t>
            </a:r>
            <a:r>
              <a:rPr sz="5400" dirty="0">
                <a:solidFill>
                  <a:srgbClr val="0070C0"/>
                </a:solidFill>
                <a:latin typeface="Trebuchet MS" panose="020B0603020202020204" pitchFamily="34" charset="0"/>
              </a:rPr>
              <a:t> rispetto alle </a:t>
            </a:r>
            <a:r>
              <a:rPr sz="5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donne</a:t>
            </a:r>
            <a:endParaRPr sz="54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223" name="La gonorrea"/>
          <p:cNvSpPr txBox="1">
            <a:spLocks noGrp="1"/>
          </p:cNvSpPr>
          <p:nvPr>
            <p:ph type="title"/>
          </p:nvPr>
        </p:nvSpPr>
        <p:spPr>
          <a:xfrm>
            <a:off x="1219200" y="1219200"/>
            <a:ext cx="9340645" cy="30682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sz="13800" dirty="0">
                <a:solidFill>
                  <a:srgbClr val="002060"/>
                </a:solidFill>
                <a:latin typeface="Trebuchet MS" panose="020B0603020202020204" pitchFamily="34" charset="0"/>
              </a:rPr>
              <a:t>La </a:t>
            </a:r>
            <a:r>
              <a:rPr sz="138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gonorrea</a:t>
            </a:r>
            <a:endParaRPr sz="138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224" name="Schermata 2023-11-20 alle 12.26.17.png" descr="Schermata 2023-11-20 alle 12.26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1284" y="4640252"/>
            <a:ext cx="10199723" cy="889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Schermata 2023-11-20 alle 12.26.36.png" descr="Schermata 2023-11-20 alle 12.26.3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0222" y="0"/>
            <a:ext cx="8783878" cy="45075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Il contagio avviene attraverso tutti i tipi di rapporti sessuali (vaginali, anali, orali) e può essere trasmessa dalla madre infetta al nascituro…"/>
          <p:cNvSpPr txBox="1">
            <a:spLocks noGrp="1"/>
          </p:cNvSpPr>
          <p:nvPr>
            <p:ph type="body" sz="quarter" idx="1"/>
          </p:nvPr>
        </p:nvSpPr>
        <p:spPr>
          <a:xfrm>
            <a:off x="1063760" y="8494661"/>
            <a:ext cx="11611897" cy="4942127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just" defTabSz="560831">
              <a:spcBef>
                <a:spcPts val="2300"/>
              </a:spcBef>
              <a:buFont typeface="Wingdings" panose="05000000000000000000" pitchFamily="2" charset="2"/>
              <a:buChar char="q"/>
              <a:defRPr sz="4032"/>
            </a:pP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Il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contagio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avviene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attraverso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 tutti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i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 tipi di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rapporti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sessuali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 (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vaginali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,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anali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,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orali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) e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può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essere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trasmessa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dalla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madre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infetta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 al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nascituro</a:t>
            </a:r>
            <a:endParaRPr dirty="0">
              <a:solidFill>
                <a:srgbClr val="CC3300"/>
              </a:solidFill>
              <a:latin typeface="Trebuchet MS" panose="020B0603020202020204" pitchFamily="34" charset="0"/>
            </a:endParaRPr>
          </a:p>
          <a:p>
            <a:pPr algn="just" defTabSz="560831">
              <a:spcBef>
                <a:spcPts val="2300"/>
              </a:spcBef>
              <a:buFont typeface="Wingdings" panose="05000000000000000000" pitchFamily="2" charset="2"/>
              <a:buChar char="q"/>
              <a:defRPr sz="4032"/>
            </a:pP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Colpisce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più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gli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uomini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 rispetto alle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donne</a:t>
            </a:r>
            <a:endParaRPr dirty="0">
              <a:solidFill>
                <a:srgbClr val="CC3300"/>
              </a:solidFill>
              <a:latin typeface="Trebuchet MS" panose="020B0603020202020204" pitchFamily="34" charset="0"/>
            </a:endParaRPr>
          </a:p>
          <a:p>
            <a:pPr algn="just" defTabSz="560831">
              <a:spcBef>
                <a:spcPts val="2300"/>
              </a:spcBef>
              <a:buFont typeface="Wingdings" panose="05000000000000000000" pitchFamily="2" charset="2"/>
              <a:buChar char="q"/>
              <a:defRPr sz="4032"/>
            </a:pP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Se non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viene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curata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si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possono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avere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danni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 a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diversi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organi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,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soprattutto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cuore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,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cervello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, ossa,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fegato</a:t>
            </a:r>
            <a:r>
              <a:rPr dirty="0">
                <a:solidFill>
                  <a:srgbClr val="CC3300"/>
                </a:solidFill>
                <a:latin typeface="Trebuchet MS" panose="020B0603020202020204" pitchFamily="34" charset="0"/>
              </a:rPr>
              <a:t> e </a:t>
            </a:r>
            <a:r>
              <a:rPr dirty="0" err="1">
                <a:solidFill>
                  <a:srgbClr val="CC3300"/>
                </a:solidFill>
                <a:latin typeface="Trebuchet MS" panose="020B0603020202020204" pitchFamily="34" charset="0"/>
              </a:rPr>
              <a:t>arterie</a:t>
            </a:r>
            <a:endParaRPr dirty="0">
              <a:solidFill>
                <a:srgbClr val="CC3300"/>
              </a:solidFill>
              <a:latin typeface="Trebuchet MS" panose="020B0603020202020204" pitchFamily="34" charset="0"/>
            </a:endParaRPr>
          </a:p>
        </p:txBody>
      </p:sp>
      <p:sp>
        <p:nvSpPr>
          <p:cNvPr id="228" name="La sifilide"/>
          <p:cNvSpPr txBox="1">
            <a:spLocks noGrp="1"/>
          </p:cNvSpPr>
          <p:nvPr>
            <p:ph type="title"/>
          </p:nvPr>
        </p:nvSpPr>
        <p:spPr>
          <a:xfrm>
            <a:off x="1948663" y="13740"/>
            <a:ext cx="9403016" cy="306829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6600" dirty="0">
                <a:solidFill>
                  <a:srgbClr val="002060"/>
                </a:solidFill>
                <a:latin typeface="Trebuchet MS" panose="020B0603020202020204" pitchFamily="34" charset="0"/>
              </a:rPr>
              <a:t>La </a:t>
            </a:r>
            <a:r>
              <a:rPr sz="166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sifilide</a:t>
            </a:r>
            <a:endParaRPr sz="166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229" name="Schermata 2023-11-20 alle 12.30.49.png" descr="Schermata 2023-11-20 alle 12.30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2714" y="279211"/>
            <a:ext cx="9403016" cy="13157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Schermata 2023-11-20 alle 12.31.09.png" descr="Schermata 2023-11-20 alle 12.31.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145" y="2660337"/>
            <a:ext cx="8288700" cy="54769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Il contagio avviene attraverso tutti i tipi di rapporti sessuali (vaginali, anali, orali), ma esiste la possibilità di contrarre l’infezione anche scambiando la biancheria, gli asciugamani, i sex boys"/>
          <p:cNvSpPr txBox="1">
            <a:spLocks noGrp="1"/>
          </p:cNvSpPr>
          <p:nvPr>
            <p:ph type="body" sz="quarter" idx="1"/>
          </p:nvPr>
        </p:nvSpPr>
        <p:spPr>
          <a:xfrm>
            <a:off x="1269598" y="3548215"/>
            <a:ext cx="21354427" cy="4408693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just"/>
            <a:r>
              <a:rPr sz="7200" dirty="0">
                <a:solidFill>
                  <a:schemeClr val="accent4">
                    <a:lumMod val="50000"/>
                  </a:schemeClr>
                </a:solidFill>
              </a:rPr>
              <a:t>Il</a:t>
            </a:r>
            <a:r>
              <a:rPr lang="it-IT" sz="7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sz="7200" dirty="0" err="1">
                <a:solidFill>
                  <a:schemeClr val="accent4">
                    <a:lumMod val="50000"/>
                  </a:schemeClr>
                </a:solidFill>
              </a:rPr>
              <a:t>contagio</a:t>
            </a:r>
            <a:r>
              <a:rPr sz="7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sz="7200" dirty="0" err="1">
                <a:solidFill>
                  <a:schemeClr val="accent4">
                    <a:lumMod val="50000"/>
                  </a:schemeClr>
                </a:solidFill>
              </a:rPr>
              <a:t>avviene</a:t>
            </a:r>
            <a:r>
              <a:rPr sz="7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sz="7200" dirty="0" err="1">
                <a:solidFill>
                  <a:schemeClr val="accent4">
                    <a:lumMod val="50000"/>
                  </a:schemeClr>
                </a:solidFill>
              </a:rPr>
              <a:t>attraverso</a:t>
            </a:r>
            <a:r>
              <a:rPr sz="7200" dirty="0">
                <a:solidFill>
                  <a:schemeClr val="accent4">
                    <a:lumMod val="50000"/>
                  </a:schemeClr>
                </a:solidFill>
              </a:rPr>
              <a:t> tutti </a:t>
            </a:r>
            <a:r>
              <a:rPr sz="7200" dirty="0" err="1">
                <a:solidFill>
                  <a:schemeClr val="accent4">
                    <a:lumMod val="50000"/>
                  </a:schemeClr>
                </a:solidFill>
              </a:rPr>
              <a:t>i</a:t>
            </a:r>
            <a:r>
              <a:rPr sz="7200" dirty="0">
                <a:solidFill>
                  <a:schemeClr val="accent4">
                    <a:lumMod val="50000"/>
                  </a:schemeClr>
                </a:solidFill>
              </a:rPr>
              <a:t> tipi di </a:t>
            </a:r>
            <a:r>
              <a:rPr sz="7200" dirty="0" err="1">
                <a:solidFill>
                  <a:schemeClr val="accent4">
                    <a:lumMod val="50000"/>
                  </a:schemeClr>
                </a:solidFill>
              </a:rPr>
              <a:t>rapporti</a:t>
            </a:r>
            <a:r>
              <a:rPr sz="7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sz="7200" dirty="0" err="1">
                <a:solidFill>
                  <a:schemeClr val="accent4">
                    <a:lumMod val="50000"/>
                  </a:schemeClr>
                </a:solidFill>
              </a:rPr>
              <a:t>sessuali</a:t>
            </a:r>
            <a:r>
              <a:rPr sz="7200" dirty="0">
                <a:solidFill>
                  <a:schemeClr val="accent4">
                    <a:lumMod val="50000"/>
                  </a:schemeClr>
                </a:solidFill>
              </a:rPr>
              <a:t> (</a:t>
            </a:r>
            <a:r>
              <a:rPr sz="7200" dirty="0" err="1">
                <a:solidFill>
                  <a:schemeClr val="accent4">
                    <a:lumMod val="50000"/>
                  </a:schemeClr>
                </a:solidFill>
              </a:rPr>
              <a:t>vaginali</a:t>
            </a:r>
            <a:r>
              <a:rPr sz="72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sz="7200" dirty="0" err="1">
                <a:solidFill>
                  <a:schemeClr val="accent4">
                    <a:lumMod val="50000"/>
                  </a:schemeClr>
                </a:solidFill>
              </a:rPr>
              <a:t>anali</a:t>
            </a:r>
            <a:r>
              <a:rPr sz="72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sz="7200" dirty="0" err="1">
                <a:solidFill>
                  <a:schemeClr val="accent4">
                    <a:lumMod val="50000"/>
                  </a:schemeClr>
                </a:solidFill>
              </a:rPr>
              <a:t>orali</a:t>
            </a:r>
            <a:r>
              <a:rPr sz="7200" dirty="0">
                <a:solidFill>
                  <a:schemeClr val="accent4">
                    <a:lumMod val="50000"/>
                  </a:schemeClr>
                </a:solidFill>
              </a:rPr>
              <a:t>), ma </a:t>
            </a:r>
            <a:r>
              <a:rPr sz="7200" dirty="0" err="1">
                <a:solidFill>
                  <a:schemeClr val="accent4">
                    <a:lumMod val="50000"/>
                  </a:schemeClr>
                </a:solidFill>
              </a:rPr>
              <a:t>esiste</a:t>
            </a:r>
            <a:r>
              <a:rPr sz="7200" dirty="0">
                <a:solidFill>
                  <a:schemeClr val="accent4">
                    <a:lumMod val="50000"/>
                  </a:schemeClr>
                </a:solidFill>
              </a:rPr>
              <a:t> la </a:t>
            </a:r>
            <a:r>
              <a:rPr sz="7200" dirty="0" err="1">
                <a:solidFill>
                  <a:schemeClr val="accent4">
                    <a:lumMod val="50000"/>
                  </a:schemeClr>
                </a:solidFill>
              </a:rPr>
              <a:t>possibilità</a:t>
            </a:r>
            <a:r>
              <a:rPr sz="7200" dirty="0">
                <a:solidFill>
                  <a:schemeClr val="accent4">
                    <a:lumMod val="50000"/>
                  </a:schemeClr>
                </a:solidFill>
              </a:rPr>
              <a:t> di </a:t>
            </a:r>
            <a:r>
              <a:rPr sz="7200" dirty="0" err="1">
                <a:solidFill>
                  <a:schemeClr val="accent4">
                    <a:lumMod val="50000"/>
                  </a:schemeClr>
                </a:solidFill>
              </a:rPr>
              <a:t>contrarre</a:t>
            </a:r>
            <a:r>
              <a:rPr sz="7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sz="7200" dirty="0" err="1">
                <a:solidFill>
                  <a:schemeClr val="accent4">
                    <a:lumMod val="50000"/>
                  </a:schemeClr>
                </a:solidFill>
              </a:rPr>
              <a:t>l’infezione</a:t>
            </a:r>
            <a:r>
              <a:rPr sz="7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sz="7200" dirty="0" err="1">
                <a:solidFill>
                  <a:schemeClr val="accent4">
                    <a:lumMod val="50000"/>
                  </a:schemeClr>
                </a:solidFill>
              </a:rPr>
              <a:t>anch</a:t>
            </a:r>
            <a:r>
              <a:rPr lang="it-IT" sz="7200" dirty="0">
                <a:solidFill>
                  <a:schemeClr val="accent4">
                    <a:lumMod val="50000"/>
                  </a:schemeClr>
                </a:solidFill>
              </a:rPr>
              <a:t>e</a:t>
            </a:r>
            <a:r>
              <a:rPr sz="7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sz="7200" dirty="0" err="1">
                <a:solidFill>
                  <a:schemeClr val="accent4">
                    <a:lumMod val="50000"/>
                  </a:schemeClr>
                </a:solidFill>
              </a:rPr>
              <a:t>scambiando</a:t>
            </a:r>
            <a:r>
              <a:rPr sz="7200" dirty="0">
                <a:solidFill>
                  <a:schemeClr val="accent4">
                    <a:lumMod val="50000"/>
                  </a:schemeClr>
                </a:solidFill>
              </a:rPr>
              <a:t> la </a:t>
            </a:r>
            <a:r>
              <a:rPr sz="7200" dirty="0" err="1">
                <a:solidFill>
                  <a:schemeClr val="accent4">
                    <a:lumMod val="50000"/>
                  </a:schemeClr>
                </a:solidFill>
              </a:rPr>
              <a:t>biancheria</a:t>
            </a:r>
            <a:r>
              <a:rPr sz="72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sz="7200" dirty="0" err="1">
                <a:solidFill>
                  <a:schemeClr val="accent4">
                    <a:lumMod val="50000"/>
                  </a:schemeClr>
                </a:solidFill>
              </a:rPr>
              <a:t>gli</a:t>
            </a:r>
            <a:r>
              <a:rPr sz="7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sz="7200" dirty="0" err="1">
                <a:solidFill>
                  <a:schemeClr val="accent4">
                    <a:lumMod val="50000"/>
                  </a:schemeClr>
                </a:solidFill>
              </a:rPr>
              <a:t>asciugamani</a:t>
            </a:r>
            <a:r>
              <a:rPr sz="72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sz="7200" dirty="0" err="1">
                <a:solidFill>
                  <a:schemeClr val="accent4">
                    <a:lumMod val="50000"/>
                  </a:schemeClr>
                </a:solidFill>
              </a:rPr>
              <a:t>i</a:t>
            </a:r>
            <a:r>
              <a:rPr sz="7200" dirty="0">
                <a:solidFill>
                  <a:schemeClr val="accent4">
                    <a:lumMod val="50000"/>
                  </a:schemeClr>
                </a:solidFill>
              </a:rPr>
              <a:t> sex boys</a:t>
            </a:r>
            <a:r>
              <a:rPr lang="it-IT" sz="7200" dirty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sz="7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33" name="La tricomoniasi"/>
          <p:cNvSpPr txBox="1">
            <a:spLocks noGrp="1"/>
          </p:cNvSpPr>
          <p:nvPr>
            <p:ph type="title"/>
          </p:nvPr>
        </p:nvSpPr>
        <p:spPr>
          <a:xfrm>
            <a:off x="2201147" y="98030"/>
            <a:ext cx="19862440" cy="306829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6600" dirty="0">
                <a:solidFill>
                  <a:srgbClr val="002060"/>
                </a:solidFill>
                <a:latin typeface="Trebuchet MS" panose="020B0603020202020204" pitchFamily="34" charset="0"/>
              </a:rPr>
              <a:t>La </a:t>
            </a:r>
            <a:r>
              <a:rPr sz="166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tricomoniasi</a:t>
            </a:r>
            <a:endParaRPr sz="166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234" name="Schermata 2023-11-20 alle 12.36.34.png" descr="Schermata 2023-11-20 alle 12.36.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458" y="8582179"/>
            <a:ext cx="10008002" cy="4771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Schermata 2023-11-20 alle 12.36.20.png" descr="Schermata 2023-11-20 alle 12.36.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2736" y="8944743"/>
            <a:ext cx="12585813" cy="44086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/>
          <p:cNvSpPr txBox="1"/>
          <p:nvPr/>
        </p:nvSpPr>
        <p:spPr>
          <a:xfrm>
            <a:off x="1564150" y="245324"/>
            <a:ext cx="22347936" cy="5515356"/>
          </a:xfrm>
          <a:prstGeom prst="rect">
            <a:avLst/>
          </a:prstGeom>
          <a:noFill/>
        </p:spPr>
        <p:txBody>
          <a:bodyPr wrap="square" lIns="219456" tIns="109728" rIns="219456" bIns="109728" rtlCol="0">
            <a:spAutoFit/>
          </a:bodyPr>
          <a:lstStyle/>
          <a:p>
            <a:r>
              <a:rPr lang="en-US" sz="7200" b="1" dirty="0" err="1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  <a:ea typeface="+mj-ea"/>
                <a:cs typeface="+mj-cs"/>
              </a:rPr>
              <a:t>Diagnosi</a:t>
            </a:r>
            <a:r>
              <a:rPr lang="en-US" sz="7200" b="1" dirty="0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  <a:ea typeface="+mj-ea"/>
                <a:cs typeface="+mj-cs"/>
              </a:rPr>
              <a:t> </a:t>
            </a:r>
            <a:r>
              <a:rPr lang="en-US" sz="7200" b="1" dirty="0" err="1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  <a:ea typeface="+mj-ea"/>
                <a:cs typeface="+mj-cs"/>
              </a:rPr>
              <a:t>delle</a:t>
            </a:r>
            <a:r>
              <a:rPr lang="en-US" sz="7200" b="1" dirty="0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  <a:ea typeface="+mj-ea"/>
                <a:cs typeface="+mj-cs"/>
              </a:rPr>
              <a:t> </a:t>
            </a:r>
            <a:r>
              <a:rPr lang="en-US" sz="7200" b="1" dirty="0" err="1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  <a:ea typeface="+mj-ea"/>
                <a:cs typeface="+mj-cs"/>
              </a:rPr>
              <a:t>Infezioni</a:t>
            </a:r>
            <a:r>
              <a:rPr lang="en-US" sz="7200" b="1" dirty="0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  <a:ea typeface="+mj-ea"/>
                <a:cs typeface="+mj-cs"/>
              </a:rPr>
              <a:t> </a:t>
            </a:r>
            <a:r>
              <a:rPr lang="en-US" sz="7200" b="1" dirty="0" err="1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  <a:ea typeface="+mj-ea"/>
                <a:cs typeface="+mj-cs"/>
              </a:rPr>
              <a:t>Sessualmente</a:t>
            </a:r>
            <a:r>
              <a:rPr lang="en-US" sz="7200" b="1" dirty="0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  <a:ea typeface="+mj-ea"/>
                <a:cs typeface="+mj-cs"/>
              </a:rPr>
              <a:t> </a:t>
            </a:r>
            <a:r>
              <a:rPr lang="en-US" sz="7200" b="1" dirty="0" err="1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  <a:ea typeface="+mj-ea"/>
                <a:cs typeface="+mj-cs"/>
              </a:rPr>
              <a:t>Trasmesse</a:t>
            </a:r>
            <a:r>
              <a:rPr lang="en-US" sz="7200" b="1" dirty="0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  <a:ea typeface="+mj-ea"/>
                <a:cs typeface="+mj-cs"/>
              </a:rPr>
              <a:t>: </a:t>
            </a:r>
            <a:r>
              <a:rPr lang="en-US" sz="7200" b="1" dirty="0" err="1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  <a:ea typeface="+mj-ea"/>
                <a:cs typeface="+mj-cs"/>
              </a:rPr>
              <a:t>Pannello</a:t>
            </a:r>
            <a:r>
              <a:rPr lang="en-US" sz="7200" b="1" dirty="0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  <a:ea typeface="+mj-ea"/>
                <a:cs typeface="+mj-cs"/>
              </a:rPr>
              <a:t> STI-7</a:t>
            </a:r>
            <a:endParaRPr lang="en-US" sz="4000" b="1" dirty="0">
              <a:solidFill>
                <a:srgbClr val="0000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pitchFamily="34" charset="0"/>
              <a:ea typeface="+mj-ea"/>
              <a:cs typeface="+mj-cs"/>
            </a:endParaRPr>
          </a:p>
          <a:p>
            <a:pPr marL="1729740" indent="-1291592">
              <a:buSzPct val="85000"/>
              <a:buFont typeface="Wingdings" pitchFamily="2" charset="2"/>
              <a:buChar char="q"/>
            </a:pPr>
            <a:endParaRPr lang="en-US" sz="4800" b="1" dirty="0"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pitchFamily="34" charset="0"/>
              <a:ea typeface="+mj-ea"/>
              <a:cs typeface="+mj-cs"/>
            </a:endParaRPr>
          </a:p>
          <a:p>
            <a:pPr marL="1729740" indent="-1291592">
              <a:buSzPct val="85000"/>
              <a:buFont typeface="Wingdings" pitchFamily="2" charset="2"/>
              <a:buChar char="q"/>
            </a:pPr>
            <a:endParaRPr lang="en-US" sz="4400" b="1" dirty="0"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pitchFamily="34" charset="0"/>
              <a:ea typeface="+mj-ea"/>
              <a:cs typeface="+mj-cs"/>
            </a:endParaRPr>
          </a:p>
          <a:p>
            <a:pPr marL="1729740" indent="-1291592">
              <a:buSzPct val="85000"/>
              <a:buFont typeface="Wingdings" pitchFamily="2" charset="2"/>
              <a:buChar char="q"/>
            </a:pPr>
            <a:r>
              <a:rPr lang="en-US" sz="5400" b="1" dirty="0"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  <a:ea typeface="+mj-ea"/>
                <a:cs typeface="+mj-cs"/>
              </a:rPr>
              <a:t>Costo test: € 36,00 (ticket)</a:t>
            </a:r>
          </a:p>
          <a:p>
            <a:pPr marL="1729740" indent="-1291592">
              <a:buSzPct val="85000"/>
              <a:buFont typeface="Wingdings" pitchFamily="2" charset="2"/>
              <a:buChar char="q"/>
            </a:pPr>
            <a:r>
              <a:rPr lang="en-US" sz="5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  <a:ea typeface="+mj-ea"/>
                <a:cs typeface="+mj-cs"/>
              </a:rPr>
              <a:t>Tempi di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  <a:ea typeface="+mj-ea"/>
                <a:cs typeface="+mj-cs"/>
              </a:rPr>
              <a:t>consegna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  <a:ea typeface="+mj-ea"/>
                <a:cs typeface="+mj-cs"/>
              </a:rPr>
              <a:t>: 3-6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  <a:ea typeface="+mj-ea"/>
                <a:cs typeface="+mj-cs"/>
              </a:rPr>
              <a:t>giorni</a:t>
            </a:r>
            <a:endParaRPr lang="en-US" sz="54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pitchFamily="34" charset="0"/>
              <a:ea typeface="+mj-ea"/>
              <a:cs typeface="+mj-cs"/>
            </a:endParaRPr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519127"/>
              </p:ext>
            </p:extLst>
          </p:nvPr>
        </p:nvGraphicFramePr>
        <p:xfrm>
          <a:off x="1905000" y="6076200"/>
          <a:ext cx="20542352" cy="748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1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87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3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74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43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717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43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774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8305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8870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47176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360000">
                <a:tc>
                  <a:txBody>
                    <a:bodyPr/>
                    <a:lstStyle/>
                    <a:p>
                      <a:pPr marL="0" marR="0" indent="0" algn="ctr" defTabSz="69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800" b="1" dirty="0">
                          <a:solidFill>
                            <a:schemeClr val="tx1"/>
                          </a:solidFill>
                          <a:effectLst>
                            <a:innerShdw blurRad="63500" dist="50800" dir="27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Patogeni</a:t>
                      </a:r>
                      <a:r>
                        <a:rPr lang="it-IT" sz="3800" b="1" baseline="0" dirty="0">
                          <a:solidFill>
                            <a:schemeClr val="tx1"/>
                          </a:solidFill>
                          <a:effectLst>
                            <a:innerShdw blurRad="63500" dist="50800" dir="27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 ricercati</a:t>
                      </a:r>
                      <a:endParaRPr lang="it-IT" sz="3800" b="1" dirty="0">
                        <a:solidFill>
                          <a:schemeClr val="tx1"/>
                        </a:solidFill>
                        <a:effectLst>
                          <a:innerShdw blurRad="63500" dist="50800" dir="2700000">
                            <a:prstClr val="black">
                              <a:alpha val="5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81000" marR="81000" marT="96000" marB="9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 err="1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Ureaplasma</a:t>
                      </a:r>
                      <a:endParaRPr lang="it-IT" sz="32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  <a:p>
                      <a:pPr algn="ctr"/>
                      <a:r>
                        <a:rPr lang="it-IT" sz="3200" b="1" dirty="0" err="1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urealyticum</a:t>
                      </a:r>
                      <a:endParaRPr lang="it-IT" sz="32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  <a:p>
                      <a:pPr algn="ctr"/>
                      <a:endParaRPr lang="it-IT" sz="32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3200" b="1" dirty="0" err="1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Ureaplasma</a:t>
                      </a:r>
                      <a:endParaRPr lang="it-IT" sz="32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  <a:p>
                      <a:pPr algn="ctr"/>
                      <a:r>
                        <a:rPr lang="it-IT" sz="3200" b="1" dirty="0" err="1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parvum</a:t>
                      </a:r>
                      <a:endParaRPr lang="it-IT" sz="32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3200" b="1" kern="1200" baseline="0" dirty="0" err="1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  <a:ea typeface="+mn-ea"/>
                          <a:cs typeface="+mn-cs"/>
                        </a:rPr>
                        <a:t>Mycoplasma</a:t>
                      </a:r>
                      <a:r>
                        <a:rPr lang="it-IT" sz="3200" b="1" kern="1200" baseline="0" dirty="0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3200" b="1" kern="1200" baseline="0" dirty="0" err="1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  <a:ea typeface="+mn-ea"/>
                          <a:cs typeface="+mn-cs"/>
                        </a:rPr>
                        <a:t>genitalium</a:t>
                      </a:r>
                      <a:endParaRPr lang="it-IT" sz="32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kern="1200" baseline="0" dirty="0" err="1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  <a:ea typeface="+mn-ea"/>
                          <a:cs typeface="+mn-cs"/>
                        </a:rPr>
                        <a:t>Mycoplasma</a:t>
                      </a:r>
                      <a:r>
                        <a:rPr lang="it-IT" sz="3200" b="1" kern="1200" baseline="0" dirty="0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3200" b="1" kern="1200" baseline="0" dirty="0" err="1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  <a:ea typeface="+mn-ea"/>
                          <a:cs typeface="+mn-cs"/>
                        </a:rPr>
                        <a:t>hominis</a:t>
                      </a:r>
                      <a:endParaRPr lang="it-IT" sz="32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3200" b="1" dirty="0" err="1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Neisseria</a:t>
                      </a:r>
                      <a:r>
                        <a:rPr lang="it-IT" sz="3200" b="1" dirty="0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 </a:t>
                      </a:r>
                      <a:r>
                        <a:rPr lang="it-IT" sz="3200" b="1" dirty="0" err="1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gonorrhoeae</a:t>
                      </a:r>
                      <a:endParaRPr lang="it-IT" sz="32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3200" b="1" dirty="0" err="1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Chlamydia</a:t>
                      </a:r>
                      <a:r>
                        <a:rPr lang="it-IT" sz="3200" b="1" dirty="0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 </a:t>
                      </a:r>
                      <a:r>
                        <a:rPr lang="it-IT" sz="3200" b="1" dirty="0" err="1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trachomatis</a:t>
                      </a:r>
                      <a:endParaRPr lang="it-IT" sz="32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kern="1200" baseline="0" dirty="0" err="1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  <a:ea typeface="+mn-ea"/>
                          <a:cs typeface="+mn-cs"/>
                        </a:rPr>
                        <a:t>Trichomonas</a:t>
                      </a:r>
                      <a:r>
                        <a:rPr lang="it-IT" sz="3200" b="1" kern="1200" baseline="0" dirty="0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3200" b="1" kern="1200" baseline="0" dirty="0" err="1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  <a:ea typeface="+mn-ea"/>
                          <a:cs typeface="+mn-cs"/>
                        </a:rPr>
                        <a:t>vaginalis</a:t>
                      </a:r>
                      <a:endParaRPr lang="it-IT" sz="32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algn="l"/>
                      <a:endParaRPr lang="it-IT" sz="600" b="1" dirty="0">
                        <a:solidFill>
                          <a:srgbClr val="000099"/>
                        </a:solidFill>
                        <a:effectLst>
                          <a:innerShdw blurRad="63500" dist="50800" dir="2700000">
                            <a:prstClr val="black">
                              <a:alpha val="5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6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endParaRPr lang="it-IT" sz="6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endParaRPr lang="it-IT" sz="6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it-IT" sz="6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endParaRPr lang="it-IT" sz="6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endParaRPr lang="it-IT" sz="6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it-IT" sz="6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2000">
                <a:tc>
                  <a:txBody>
                    <a:bodyPr/>
                    <a:lstStyle/>
                    <a:p>
                      <a:pPr algn="ctr"/>
                      <a:r>
                        <a:rPr lang="it-IT" sz="3800" b="1" dirty="0">
                          <a:solidFill>
                            <a:schemeClr val="tx1"/>
                          </a:solidFill>
                          <a:effectLst>
                            <a:innerShdw blurRad="63500" dist="50800" dir="27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Tipo</a:t>
                      </a:r>
                      <a:r>
                        <a:rPr lang="it-IT" sz="3800" b="1" baseline="0" dirty="0">
                          <a:solidFill>
                            <a:schemeClr val="tx1"/>
                          </a:solidFill>
                          <a:effectLst>
                            <a:innerShdw blurRad="63500" dist="50800" dir="27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 di campione</a:t>
                      </a:r>
                      <a:endParaRPr lang="it-IT" sz="3800" b="1" dirty="0">
                        <a:solidFill>
                          <a:schemeClr val="tx1"/>
                        </a:solidFill>
                        <a:effectLst>
                          <a:innerShdw blurRad="63500" dist="50800" dir="2700000">
                            <a:prstClr val="black">
                              <a:alpha val="5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81000" marR="81000" marT="48000" marB="4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9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800" b="1" dirty="0" err="1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Vaginal</a:t>
                      </a:r>
                      <a:r>
                        <a:rPr lang="it-IT" sz="3800" b="1" dirty="0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 and </a:t>
                      </a:r>
                      <a:r>
                        <a:rPr lang="it-IT" sz="3800" b="1" dirty="0" err="1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cervical</a:t>
                      </a:r>
                      <a:r>
                        <a:rPr lang="it-IT" sz="3800" b="1" dirty="0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 </a:t>
                      </a:r>
                      <a:r>
                        <a:rPr lang="it-IT" sz="3800" b="1" dirty="0" err="1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swab</a:t>
                      </a:r>
                      <a:endParaRPr lang="it-IT" sz="38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  <a:p>
                      <a:pPr algn="ctr"/>
                      <a:endParaRPr lang="it-IT" sz="38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  <a:p>
                      <a:pPr algn="ctr"/>
                      <a:endParaRPr lang="it-IT" sz="38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4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9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800" b="1" dirty="0" err="1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Urethral</a:t>
                      </a:r>
                      <a:r>
                        <a:rPr lang="it-IT" sz="3800" b="1" dirty="0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 </a:t>
                      </a:r>
                      <a:r>
                        <a:rPr lang="it-IT" sz="3800" b="1" dirty="0" err="1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swab</a:t>
                      </a:r>
                      <a:endParaRPr lang="it-IT" sz="38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  <a:p>
                      <a:pPr marL="0" marR="0" indent="0" algn="ctr" defTabSz="69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38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  <a:p>
                      <a:pPr algn="ctr"/>
                      <a:endParaRPr lang="it-IT" sz="38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4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t-IT" sz="3800" b="1" dirty="0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Urine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4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4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3800" b="1" dirty="0" err="1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Seminal</a:t>
                      </a:r>
                      <a:endParaRPr lang="it-IT" sz="38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  <a:p>
                      <a:pPr algn="ctr"/>
                      <a:r>
                        <a:rPr lang="it-IT" sz="3800" b="1" dirty="0" err="1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fluid</a:t>
                      </a:r>
                      <a:endParaRPr lang="it-IT" sz="38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4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9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800" b="1" dirty="0" err="1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Liquid</a:t>
                      </a:r>
                      <a:r>
                        <a:rPr lang="it-IT" sz="3800" b="1" dirty="0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 </a:t>
                      </a:r>
                      <a:r>
                        <a:rPr lang="it-IT" sz="3800" b="1" dirty="0" err="1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based</a:t>
                      </a:r>
                      <a:r>
                        <a:rPr lang="it-IT" sz="3800" b="1" dirty="0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 </a:t>
                      </a:r>
                      <a:r>
                        <a:rPr lang="it-IT" sz="3800" b="1" dirty="0" err="1">
                          <a:solidFill>
                            <a:srgbClr val="FF9933"/>
                          </a:solidFill>
                          <a:effectLst>
                            <a:innerShdw blurRad="63500" dist="50800" dir="2700000">
                              <a:prstClr val="black">
                                <a:alpha val="60000"/>
                              </a:prstClr>
                            </a:innerShdw>
                          </a:effectLst>
                          <a:latin typeface="Trebuchet MS" pitchFamily="34" charset="0"/>
                        </a:rPr>
                        <a:t>cytology</a:t>
                      </a:r>
                      <a:endParaRPr lang="it-IT" sz="38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400" b="1" dirty="0">
                        <a:solidFill>
                          <a:srgbClr val="FF9933"/>
                        </a:solidFill>
                        <a:effectLst>
                          <a:innerShdw blurRad="63500" dist="50800" dir="2700000">
                            <a:prstClr val="black">
                              <a:alpha val="60000"/>
                            </a:prstClr>
                          </a:innerShdw>
                        </a:effectLst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7" descr="M852112-Smear_test_equipment-SPL"/>
          <p:cNvPicPr>
            <a:picLocks noChangeAspect="1" noChangeArrowheads="1"/>
          </p:cNvPicPr>
          <p:nvPr/>
        </p:nvPicPr>
        <p:blipFill>
          <a:blip r:embed="rId2" cstate="print">
            <a:lum bright="-20000" contrast="16000"/>
          </a:blip>
          <a:srcRect b="5264"/>
          <a:stretch>
            <a:fillRect/>
          </a:stretch>
        </p:blipFill>
        <p:spPr bwMode="auto">
          <a:xfrm>
            <a:off x="19662543" y="10659130"/>
            <a:ext cx="1977178" cy="28456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8" name="Picture 2" descr="http://www.cdc.gov/amd/images/gonorrhea-400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89542" y="7359216"/>
            <a:ext cx="2227500" cy="1766400"/>
          </a:xfrm>
          <a:prstGeom prst="rect">
            <a:avLst/>
          </a:prstGeom>
          <a:noFill/>
        </p:spPr>
      </p:pic>
      <p:pic>
        <p:nvPicPr>
          <p:cNvPr id="9" name="Picture 4" descr="http://i.livescience.com/images/i/000/025/271/original/chlamydia-bacteria.jpg?1331497002"/>
          <p:cNvPicPr>
            <a:picLocks noChangeArrowheads="1"/>
          </p:cNvPicPr>
          <p:nvPr/>
        </p:nvPicPr>
        <p:blipFill>
          <a:blip r:embed="rId4" cstate="print"/>
          <a:srcRect b="9863"/>
          <a:stretch>
            <a:fillRect/>
          </a:stretch>
        </p:blipFill>
        <p:spPr bwMode="auto">
          <a:xfrm>
            <a:off x="17658180" y="7359216"/>
            <a:ext cx="2227500" cy="1766400"/>
          </a:xfrm>
          <a:prstGeom prst="rect">
            <a:avLst/>
          </a:prstGeom>
          <a:noFill/>
        </p:spPr>
      </p:pic>
      <p:pic>
        <p:nvPicPr>
          <p:cNvPr id="10" name="Picture 6" descr="http://diseasespictures.com/wp-content/uploads/2015/11/Mycoplasma-Genitalium-Infec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45583" y="7359216"/>
            <a:ext cx="1818646" cy="1766400"/>
          </a:xfrm>
          <a:prstGeom prst="rect">
            <a:avLst/>
          </a:prstGeom>
          <a:noFill/>
        </p:spPr>
      </p:pic>
      <p:pic>
        <p:nvPicPr>
          <p:cNvPr id="11" name="Picture 12" descr="http://www.emedmd.com/sites/default/files/(Scanning%20electron%20micrograph%20(SEM)%20of%20Trichomonas%20vaginalis,%20the%20human.jpg"/>
          <p:cNvPicPr>
            <a:picLocks noChangeAspect="1" noChangeArrowheads="1"/>
          </p:cNvPicPr>
          <p:nvPr/>
        </p:nvPicPr>
        <p:blipFill>
          <a:blip r:embed="rId6" cstate="print"/>
          <a:srcRect l="3199" t="9606" r="4330" b="8875"/>
          <a:stretch>
            <a:fillRect/>
          </a:stretch>
        </p:blipFill>
        <p:spPr bwMode="auto">
          <a:xfrm>
            <a:off x="20219075" y="7359216"/>
            <a:ext cx="2083174" cy="1766400"/>
          </a:xfrm>
          <a:prstGeom prst="rect">
            <a:avLst/>
          </a:prstGeom>
          <a:noFill/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7" cstate="print"/>
          <a:srcRect l="35572" t="28323" r="35534" b="31019"/>
          <a:stretch>
            <a:fillRect/>
          </a:stretch>
        </p:blipFill>
        <p:spPr bwMode="auto">
          <a:xfrm>
            <a:off x="7936178" y="7359216"/>
            <a:ext cx="1883932" cy="176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5" descr="Ureaplasma urealyticum"/>
          <p:cNvPicPr>
            <a:picLocks noChangeAspect="1" noChangeArrowheads="1"/>
          </p:cNvPicPr>
          <p:nvPr/>
        </p:nvPicPr>
        <p:blipFill>
          <a:blip r:embed="rId8" cstate="print"/>
          <a:srcRect l="14372" t="11258" b="16052"/>
          <a:stretch>
            <a:fillRect/>
          </a:stretch>
        </p:blipFill>
        <p:spPr bwMode="auto">
          <a:xfrm>
            <a:off x="5252450" y="7359216"/>
            <a:ext cx="2239116" cy="1766400"/>
          </a:xfrm>
          <a:prstGeom prst="rect">
            <a:avLst/>
          </a:prstGeom>
          <a:noFill/>
        </p:spPr>
      </p:pic>
      <p:pic>
        <p:nvPicPr>
          <p:cNvPr id="14" name="Picture 2" descr="JPG - 4.6 kb - next picture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01005" y="7359216"/>
            <a:ext cx="1855238" cy="176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4" descr="F0021914-Sperm-SPL"/>
          <p:cNvPicPr>
            <a:picLocks noChangeAspect="1" noChangeArrowheads="1"/>
          </p:cNvPicPr>
          <p:nvPr/>
        </p:nvPicPr>
        <p:blipFill>
          <a:blip r:embed="rId10" cstate="print"/>
          <a:srcRect b="10843"/>
          <a:stretch>
            <a:fillRect/>
          </a:stretch>
        </p:blipFill>
        <p:spPr bwMode="auto">
          <a:xfrm>
            <a:off x="15652235" y="10988690"/>
            <a:ext cx="3195910" cy="21865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026" name="Picture 2" descr="http://images.dailytech.com/nimage/31062_large_urine-specimen-cup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738118" y="10881970"/>
            <a:ext cx="2025000" cy="240000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028" name="Picture 4" descr="http://img.tfd.com/MosbyMD/thumb/cervical-smear.jpg"/>
          <p:cNvPicPr>
            <a:picLocks noChangeAspect="1" noChangeArrowheads="1"/>
          </p:cNvPicPr>
          <p:nvPr/>
        </p:nvPicPr>
        <p:blipFill>
          <a:blip r:embed="rId1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272969" y="10725130"/>
            <a:ext cx="3061062" cy="2713688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030" name="Picture 6" descr="http://www.my-personaltrainer.it/salute/img/tampone-uretrale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68724" y="11213567"/>
            <a:ext cx="3235712" cy="173683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5" cstate="print">
            <a:lum bright="-10000" contrast="20000"/>
          </a:blip>
          <a:srcRect l="14070" t="28263" r="43022" b="9303"/>
          <a:stretch>
            <a:fillRect/>
          </a:stretch>
        </p:blipFill>
        <p:spPr bwMode="auto">
          <a:xfrm>
            <a:off x="14359758" y="1673681"/>
            <a:ext cx="4266596" cy="4136710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http://valderleidejesus.com/wp-content/uploads/2015/02/Feedback-positivo-e-negativo.png"/>
          <p:cNvPicPr>
            <a:picLocks noChangeAspect="1" noChangeArrowheads="1"/>
          </p:cNvPicPr>
          <p:nvPr/>
        </p:nvPicPr>
        <p:blipFill>
          <a:blip r:embed="rId16" cstate="print"/>
          <a:srcRect l="3389" t="13466" r="50912"/>
          <a:stretch>
            <a:fillRect/>
          </a:stretch>
        </p:blipFill>
        <p:spPr bwMode="auto">
          <a:xfrm>
            <a:off x="18783472" y="3492979"/>
            <a:ext cx="968376" cy="14666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L’HPV è un virus a DNA che provoca un’infezione molto frequente nella popolazione mondiale: si stima che fino all’80%delle donne sessualmente attive si infetti nel corso della vita…"/>
          <p:cNvSpPr txBox="1">
            <a:spLocks noGrp="1"/>
          </p:cNvSpPr>
          <p:nvPr>
            <p:ph type="body" sz="quarter" idx="1"/>
          </p:nvPr>
        </p:nvSpPr>
        <p:spPr>
          <a:xfrm>
            <a:off x="707923" y="3080990"/>
            <a:ext cx="12359148" cy="1024211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just" defTabSz="414781">
              <a:spcBef>
                <a:spcPts val="1700"/>
              </a:spcBef>
              <a:buFont typeface="Wingdings" panose="05000000000000000000" pitchFamily="2" charset="2"/>
              <a:buChar char="v"/>
              <a:defRPr sz="2982"/>
            </a:pPr>
            <a:r>
              <a:rPr lang="it-IT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È l’infezione sessualmente trasmessa più diffusa al mondo.</a:t>
            </a:r>
          </a:p>
          <a:p>
            <a:pPr algn="just" defTabSz="414781">
              <a:spcBef>
                <a:spcPts val="1700"/>
              </a:spcBef>
              <a:buFont typeface="Wingdings" panose="05000000000000000000" pitchFamily="2" charset="2"/>
              <a:buChar char="v"/>
              <a:defRPr sz="2982"/>
            </a:pPr>
            <a:r>
              <a:rPr sz="4400" dirty="0">
                <a:solidFill>
                  <a:srgbClr val="0070C0"/>
                </a:solidFill>
                <a:latin typeface="Trebuchet MS" panose="020B0603020202020204" pitchFamily="34" charset="0"/>
              </a:rPr>
              <a:t>L’HPV è un virus a DNA </a:t>
            </a:r>
            <a:r>
              <a:rPr sz="4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che</a:t>
            </a:r>
            <a:r>
              <a:rPr sz="4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provoca</a:t>
            </a:r>
            <a:r>
              <a:rPr sz="4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un’infezione</a:t>
            </a:r>
            <a:r>
              <a:rPr sz="4400" dirty="0">
                <a:solidFill>
                  <a:srgbClr val="0070C0"/>
                </a:solidFill>
                <a:latin typeface="Trebuchet MS" panose="020B0603020202020204" pitchFamily="34" charset="0"/>
              </a:rPr>
              <a:t> molto </a:t>
            </a:r>
            <a:r>
              <a:rPr sz="4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frequente</a:t>
            </a:r>
            <a:r>
              <a:rPr sz="4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nella</a:t>
            </a:r>
            <a:r>
              <a:rPr sz="4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popolazione</a:t>
            </a:r>
            <a:r>
              <a:rPr sz="4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mondiale</a:t>
            </a:r>
            <a:r>
              <a:rPr sz="4400" dirty="0">
                <a:solidFill>
                  <a:srgbClr val="0070C0"/>
                </a:solidFill>
                <a:latin typeface="Trebuchet MS" panose="020B0603020202020204" pitchFamily="34" charset="0"/>
              </a:rPr>
              <a:t>: </a:t>
            </a:r>
            <a:r>
              <a:rPr sz="4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si</a:t>
            </a:r>
            <a:r>
              <a:rPr sz="4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stima</a:t>
            </a:r>
            <a:r>
              <a:rPr sz="4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che</a:t>
            </a:r>
            <a:r>
              <a:rPr sz="4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fino</a:t>
            </a:r>
            <a:r>
              <a:rPr sz="4400" dirty="0">
                <a:solidFill>
                  <a:srgbClr val="0070C0"/>
                </a:solidFill>
                <a:latin typeface="Trebuchet MS" panose="020B0603020202020204" pitchFamily="34" charset="0"/>
              </a:rPr>
              <a:t> all’80%</a:t>
            </a:r>
            <a:r>
              <a:rPr lang="it-IT" sz="4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delle</a:t>
            </a:r>
            <a:r>
              <a:rPr sz="4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donne</a:t>
            </a:r>
            <a:r>
              <a:rPr sz="4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sessualmente</a:t>
            </a:r>
            <a:r>
              <a:rPr sz="4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attive</a:t>
            </a:r>
            <a:r>
              <a:rPr sz="4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si</a:t>
            </a:r>
            <a:r>
              <a:rPr sz="4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infetti</a:t>
            </a:r>
            <a:r>
              <a:rPr sz="4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nel</a:t>
            </a:r>
            <a:r>
              <a:rPr sz="4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corso</a:t>
            </a:r>
            <a:r>
              <a:rPr sz="44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della</a:t>
            </a:r>
            <a:r>
              <a:rPr sz="4400" dirty="0">
                <a:solidFill>
                  <a:srgbClr val="0070C0"/>
                </a:solidFill>
                <a:latin typeface="Trebuchet MS" panose="020B0603020202020204" pitchFamily="34" charset="0"/>
              </a:rPr>
              <a:t> vita</a:t>
            </a:r>
            <a:r>
              <a:rPr lang="it-IT" sz="4400" dirty="0">
                <a:solidFill>
                  <a:srgbClr val="0070C0"/>
                </a:solidFill>
                <a:latin typeface="Trebuchet MS" panose="020B0603020202020204" pitchFamily="34" charset="0"/>
              </a:rPr>
              <a:t>.</a:t>
            </a:r>
            <a:endParaRPr sz="4400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 algn="just" defTabSz="414781">
              <a:spcBef>
                <a:spcPts val="1700"/>
              </a:spcBef>
              <a:buFont typeface="Wingdings" panose="05000000000000000000" pitchFamily="2" charset="2"/>
              <a:buChar char="v"/>
              <a:defRPr sz="2982"/>
            </a:pPr>
            <a:r>
              <a:rPr sz="4400" dirty="0">
                <a:solidFill>
                  <a:srgbClr val="00B050"/>
                </a:solidFill>
                <a:latin typeface="Trebuchet MS" panose="020B0603020202020204" pitchFamily="34" charset="0"/>
              </a:rPr>
              <a:t>Si </a:t>
            </a:r>
            <a:r>
              <a:rPr sz="4400" dirty="0" err="1">
                <a:solidFill>
                  <a:srgbClr val="00B050"/>
                </a:solidFill>
                <a:latin typeface="Trebuchet MS" panose="020B0603020202020204" pitchFamily="34" charset="0"/>
              </a:rPr>
              <a:t>trasmette</a:t>
            </a:r>
            <a:r>
              <a:rPr sz="4400" dirty="0">
                <a:solidFill>
                  <a:srgbClr val="00B05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00B050"/>
                </a:solidFill>
                <a:latin typeface="Trebuchet MS" panose="020B0603020202020204" pitchFamily="34" charset="0"/>
              </a:rPr>
              <a:t>attraverso</a:t>
            </a:r>
            <a:r>
              <a:rPr sz="4400" dirty="0">
                <a:solidFill>
                  <a:srgbClr val="00B05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00B050"/>
                </a:solidFill>
                <a:latin typeface="Trebuchet MS" panose="020B0603020202020204" pitchFamily="34" charset="0"/>
              </a:rPr>
              <a:t>i</a:t>
            </a:r>
            <a:r>
              <a:rPr sz="4400" dirty="0">
                <a:solidFill>
                  <a:srgbClr val="00B05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00B050"/>
                </a:solidFill>
                <a:latin typeface="Trebuchet MS" panose="020B0603020202020204" pitchFamily="34" charset="0"/>
              </a:rPr>
              <a:t>rapporti</a:t>
            </a:r>
            <a:r>
              <a:rPr sz="4400" dirty="0">
                <a:solidFill>
                  <a:srgbClr val="00B05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00B050"/>
                </a:solidFill>
                <a:latin typeface="Trebuchet MS" panose="020B0603020202020204" pitchFamily="34" charset="0"/>
              </a:rPr>
              <a:t>sessuali</a:t>
            </a:r>
            <a:r>
              <a:rPr lang="it-IT" sz="4400" dirty="0">
                <a:solidFill>
                  <a:srgbClr val="00B050"/>
                </a:solidFill>
                <a:latin typeface="Trebuchet MS" panose="020B0603020202020204" pitchFamily="34" charset="0"/>
              </a:rPr>
              <a:t>.</a:t>
            </a:r>
            <a:endParaRPr sz="4400" dirty="0">
              <a:solidFill>
                <a:srgbClr val="00B050"/>
              </a:solidFill>
              <a:latin typeface="Trebuchet MS" panose="020B0603020202020204" pitchFamily="34" charset="0"/>
            </a:endParaRPr>
          </a:p>
          <a:p>
            <a:pPr algn="just" defTabSz="414781">
              <a:spcBef>
                <a:spcPts val="1700"/>
              </a:spcBef>
              <a:buFont typeface="Wingdings" panose="05000000000000000000" pitchFamily="2" charset="2"/>
              <a:buChar char="v"/>
              <a:defRPr sz="2982"/>
            </a:pPr>
            <a:r>
              <a:rPr sz="44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Esistono</a:t>
            </a:r>
            <a:r>
              <a:rPr sz="44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oltre</a:t>
            </a:r>
            <a:r>
              <a:rPr sz="4400" dirty="0">
                <a:solidFill>
                  <a:srgbClr val="002060"/>
                </a:solidFill>
                <a:latin typeface="Trebuchet MS" panose="020B0603020202020204" pitchFamily="34" charset="0"/>
              </a:rPr>
              <a:t> 200 </a:t>
            </a:r>
            <a:r>
              <a:rPr sz="44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varietà</a:t>
            </a:r>
            <a:r>
              <a:rPr sz="4400" dirty="0">
                <a:solidFill>
                  <a:srgbClr val="002060"/>
                </a:solidFill>
                <a:latin typeface="Trebuchet MS" panose="020B0603020202020204" pitchFamily="34" charset="0"/>
              </a:rPr>
              <a:t> di HPV, </a:t>
            </a:r>
            <a:r>
              <a:rPr sz="44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si</a:t>
            </a:r>
            <a:r>
              <a:rPr sz="44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distinguono</a:t>
            </a:r>
            <a:r>
              <a:rPr sz="4400" dirty="0">
                <a:solidFill>
                  <a:srgbClr val="002060"/>
                </a:solidFill>
                <a:latin typeface="Trebuchet MS" panose="020B0603020202020204" pitchFamily="34" charset="0"/>
              </a:rPr>
              <a:t> in:</a:t>
            </a:r>
          </a:p>
          <a:p>
            <a:pPr lvl="1" algn="just" defTabSz="414781">
              <a:spcBef>
                <a:spcPts val="1700"/>
              </a:spcBef>
              <a:buFont typeface="Wingdings" panose="05000000000000000000" pitchFamily="2" charset="2"/>
              <a:buChar char="v"/>
              <a:defRPr sz="2982"/>
            </a:pPr>
            <a:r>
              <a:rPr sz="3600" b="1" u="sng" dirty="0">
                <a:solidFill>
                  <a:srgbClr val="FE0000"/>
                </a:solidFill>
                <a:latin typeface="Trebuchet MS" panose="020B0603020202020204" pitchFamily="34" charset="0"/>
              </a:rPr>
              <a:t>HPV ad alto </a:t>
            </a:r>
            <a:r>
              <a:rPr sz="3600" b="1" u="sng" dirty="0" err="1">
                <a:solidFill>
                  <a:srgbClr val="FE0000"/>
                </a:solidFill>
                <a:latin typeface="Trebuchet MS" panose="020B0603020202020204" pitchFamily="34" charset="0"/>
              </a:rPr>
              <a:t>rischio</a:t>
            </a:r>
            <a:r>
              <a:rPr sz="3600" b="1" u="sng" dirty="0">
                <a:solidFill>
                  <a:srgbClr val="FE0000"/>
                </a:solidFill>
                <a:latin typeface="Trebuchet MS" panose="020B0603020202020204" pitchFamily="34" charset="0"/>
              </a:rPr>
              <a:t> </a:t>
            </a:r>
            <a:r>
              <a:rPr sz="3600" dirty="0">
                <a:solidFill>
                  <a:srgbClr val="FE0000"/>
                </a:solidFill>
                <a:latin typeface="Trebuchet MS" panose="020B0603020202020204" pitchFamily="34" charset="0"/>
              </a:rPr>
              <a:t>(</a:t>
            </a:r>
            <a:r>
              <a:rPr sz="3600" dirty="0" err="1">
                <a:solidFill>
                  <a:srgbClr val="FE0000"/>
                </a:solidFill>
                <a:latin typeface="Trebuchet MS" panose="020B0603020202020204" pitchFamily="34" charset="0"/>
              </a:rPr>
              <a:t>possono</a:t>
            </a:r>
            <a:r>
              <a:rPr sz="3600" dirty="0">
                <a:solidFill>
                  <a:srgbClr val="FE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FE0000"/>
                </a:solidFill>
                <a:latin typeface="Trebuchet MS" panose="020B0603020202020204" pitchFamily="34" charset="0"/>
              </a:rPr>
              <a:t>causare</a:t>
            </a:r>
            <a:r>
              <a:rPr sz="3600" dirty="0">
                <a:solidFill>
                  <a:srgbClr val="FE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FE0000"/>
                </a:solidFill>
                <a:latin typeface="Trebuchet MS" panose="020B0603020202020204" pitchFamily="34" charset="0"/>
              </a:rPr>
              <a:t>tumori</a:t>
            </a:r>
            <a:r>
              <a:rPr sz="3600" dirty="0">
                <a:solidFill>
                  <a:srgbClr val="FE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FE0000"/>
                </a:solidFill>
                <a:latin typeface="Trebuchet MS" panose="020B0603020202020204" pitchFamily="34" charset="0"/>
              </a:rPr>
              <a:t>maligni</a:t>
            </a:r>
            <a:r>
              <a:rPr sz="3600" dirty="0">
                <a:solidFill>
                  <a:srgbClr val="FE0000"/>
                </a:solidFill>
                <a:latin typeface="Trebuchet MS" panose="020B0603020202020204" pitchFamily="34" charset="0"/>
              </a:rPr>
              <a:t> del </a:t>
            </a:r>
            <a:r>
              <a:rPr sz="3600" dirty="0" err="1">
                <a:solidFill>
                  <a:srgbClr val="FE0000"/>
                </a:solidFill>
                <a:latin typeface="Trebuchet MS" panose="020B0603020202020204" pitchFamily="34" charset="0"/>
              </a:rPr>
              <a:t>collo</a:t>
            </a:r>
            <a:r>
              <a:rPr sz="3600" dirty="0">
                <a:solidFill>
                  <a:srgbClr val="FE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FE0000"/>
                </a:solidFill>
                <a:latin typeface="Trebuchet MS" panose="020B0603020202020204" pitchFamily="34" charset="0"/>
              </a:rPr>
              <a:t>dell’utero</a:t>
            </a:r>
            <a:r>
              <a:rPr sz="3600" dirty="0">
                <a:solidFill>
                  <a:srgbClr val="FE0000"/>
                </a:solidFill>
                <a:latin typeface="Trebuchet MS" panose="020B0603020202020204" pitchFamily="34" charset="0"/>
              </a:rPr>
              <a:t>, </a:t>
            </a:r>
            <a:r>
              <a:rPr sz="3600" dirty="0" err="1">
                <a:solidFill>
                  <a:srgbClr val="FE0000"/>
                </a:solidFill>
                <a:latin typeface="Trebuchet MS" panose="020B0603020202020204" pitchFamily="34" charset="0"/>
              </a:rPr>
              <a:t>dell’ano</a:t>
            </a:r>
            <a:r>
              <a:rPr sz="3600" dirty="0">
                <a:solidFill>
                  <a:srgbClr val="FE0000"/>
                </a:solidFill>
                <a:latin typeface="Trebuchet MS" panose="020B0603020202020204" pitchFamily="34" charset="0"/>
              </a:rPr>
              <a:t>, </a:t>
            </a:r>
            <a:r>
              <a:rPr sz="3600" dirty="0" err="1">
                <a:solidFill>
                  <a:srgbClr val="FE0000"/>
                </a:solidFill>
                <a:latin typeface="Trebuchet MS" panose="020B0603020202020204" pitchFamily="34" charset="0"/>
              </a:rPr>
              <a:t>dei</a:t>
            </a:r>
            <a:r>
              <a:rPr sz="3600" dirty="0">
                <a:solidFill>
                  <a:srgbClr val="FE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FE0000"/>
                </a:solidFill>
                <a:latin typeface="Trebuchet MS" panose="020B0603020202020204" pitchFamily="34" charset="0"/>
              </a:rPr>
              <a:t>genitali</a:t>
            </a:r>
            <a:r>
              <a:rPr sz="3600" dirty="0">
                <a:solidFill>
                  <a:srgbClr val="FE0000"/>
                </a:solidFill>
                <a:latin typeface="Trebuchet MS" panose="020B0603020202020204" pitchFamily="34" charset="0"/>
              </a:rPr>
              <a:t>, </a:t>
            </a:r>
            <a:r>
              <a:rPr sz="3600" dirty="0" err="1">
                <a:solidFill>
                  <a:srgbClr val="FE0000"/>
                </a:solidFill>
                <a:latin typeface="Trebuchet MS" panose="020B0603020202020204" pitchFamily="34" charset="0"/>
              </a:rPr>
              <a:t>della</a:t>
            </a:r>
            <a:r>
              <a:rPr sz="3600" dirty="0">
                <a:solidFill>
                  <a:srgbClr val="FE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FE0000"/>
                </a:solidFill>
                <a:latin typeface="Trebuchet MS" panose="020B0603020202020204" pitchFamily="34" charset="0"/>
              </a:rPr>
              <a:t>cavità</a:t>
            </a:r>
            <a:r>
              <a:rPr sz="3600" dirty="0">
                <a:solidFill>
                  <a:srgbClr val="FE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FE0000"/>
                </a:solidFill>
                <a:latin typeface="Trebuchet MS" panose="020B0603020202020204" pitchFamily="34" charset="0"/>
              </a:rPr>
              <a:t>orale</a:t>
            </a:r>
            <a:r>
              <a:rPr sz="3600" dirty="0">
                <a:solidFill>
                  <a:srgbClr val="FE0000"/>
                </a:solidFill>
                <a:latin typeface="Trebuchet MS" panose="020B0603020202020204" pitchFamily="34" charset="0"/>
              </a:rPr>
              <a:t>, </a:t>
            </a:r>
            <a:r>
              <a:rPr sz="3600" dirty="0" err="1">
                <a:solidFill>
                  <a:srgbClr val="FE0000"/>
                </a:solidFill>
                <a:latin typeface="Trebuchet MS" panose="020B0603020202020204" pitchFamily="34" charset="0"/>
              </a:rPr>
              <a:t>della</a:t>
            </a:r>
            <a:r>
              <a:rPr sz="3600" dirty="0">
                <a:solidFill>
                  <a:srgbClr val="FE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FE0000"/>
                </a:solidFill>
                <a:latin typeface="Trebuchet MS" panose="020B0603020202020204" pitchFamily="34" charset="0"/>
              </a:rPr>
              <a:t>faringe</a:t>
            </a:r>
            <a:r>
              <a:rPr sz="3600" dirty="0">
                <a:solidFill>
                  <a:srgbClr val="FE0000"/>
                </a:solidFill>
                <a:latin typeface="Trebuchet MS" panose="020B0603020202020204" pitchFamily="34" charset="0"/>
              </a:rPr>
              <a:t> e </a:t>
            </a:r>
            <a:r>
              <a:rPr sz="3600" dirty="0" err="1">
                <a:solidFill>
                  <a:srgbClr val="FE0000"/>
                </a:solidFill>
                <a:latin typeface="Trebuchet MS" panose="020B0603020202020204" pitchFamily="34" charset="0"/>
              </a:rPr>
              <a:t>della</a:t>
            </a:r>
            <a:r>
              <a:rPr sz="3600" dirty="0">
                <a:solidFill>
                  <a:srgbClr val="FE000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FE0000"/>
                </a:solidFill>
                <a:latin typeface="Trebuchet MS" panose="020B0603020202020204" pitchFamily="34" charset="0"/>
              </a:rPr>
              <a:t>laringe</a:t>
            </a:r>
            <a:r>
              <a:rPr sz="3600" dirty="0">
                <a:solidFill>
                  <a:srgbClr val="FE0000"/>
                </a:solidFill>
                <a:latin typeface="Trebuchet MS" panose="020B0603020202020204" pitchFamily="34" charset="0"/>
              </a:rPr>
              <a:t>)</a:t>
            </a:r>
            <a:endParaRPr lang="it-IT" sz="3600" dirty="0">
              <a:solidFill>
                <a:srgbClr val="FE0000"/>
              </a:solidFill>
              <a:latin typeface="Trebuchet MS" panose="020B0603020202020204" pitchFamily="34" charset="0"/>
            </a:endParaRPr>
          </a:p>
          <a:p>
            <a:pPr lvl="1" algn="just" defTabSz="414781">
              <a:spcBef>
                <a:spcPts val="1700"/>
              </a:spcBef>
              <a:buFont typeface="Wingdings" panose="05000000000000000000" pitchFamily="2" charset="2"/>
              <a:buChar char="v"/>
              <a:defRPr sz="2982"/>
            </a:pPr>
            <a:endParaRPr sz="3600" dirty="0">
              <a:latin typeface="Trebuchet MS" panose="020B0603020202020204" pitchFamily="34" charset="0"/>
            </a:endParaRPr>
          </a:p>
          <a:p>
            <a:pPr lvl="1" algn="just" defTabSz="414781">
              <a:spcBef>
                <a:spcPts val="1700"/>
              </a:spcBef>
              <a:buFont typeface="Wingdings" panose="05000000000000000000" pitchFamily="2" charset="2"/>
              <a:buChar char="v"/>
              <a:defRPr sz="2982"/>
            </a:pPr>
            <a:r>
              <a:rPr sz="3600" b="1" u="sng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HPV a basso </a:t>
            </a:r>
            <a:r>
              <a:rPr sz="3600" b="1" u="sng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rischio</a:t>
            </a:r>
            <a:r>
              <a:rPr sz="3600" b="1" u="sng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sz="36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(non </a:t>
            </a:r>
            <a:r>
              <a:rPr sz="36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causano</a:t>
            </a:r>
            <a:r>
              <a:rPr sz="36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tumori</a:t>
            </a:r>
            <a:r>
              <a:rPr sz="36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maligni</a:t>
            </a:r>
            <a:r>
              <a:rPr sz="36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ma </a:t>
            </a:r>
            <a:r>
              <a:rPr lang="it-IT" sz="36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c</a:t>
            </a:r>
            <a:r>
              <a:rPr sz="36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ondilomi</a:t>
            </a:r>
            <a:r>
              <a:rPr sz="36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e </a:t>
            </a:r>
            <a:r>
              <a:rPr sz="36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verruche</a:t>
            </a:r>
            <a:r>
              <a:rPr sz="36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)</a:t>
            </a:r>
          </a:p>
        </p:txBody>
      </p:sp>
      <p:sp>
        <p:nvSpPr>
          <p:cNvPr id="238" name="Papillomavirus"/>
          <p:cNvSpPr txBox="1">
            <a:spLocks noGrp="1"/>
          </p:cNvSpPr>
          <p:nvPr>
            <p:ph type="title"/>
          </p:nvPr>
        </p:nvSpPr>
        <p:spPr>
          <a:xfrm>
            <a:off x="235975" y="12699"/>
            <a:ext cx="12831096" cy="30682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sz="11500" dirty="0">
                <a:solidFill>
                  <a:srgbClr val="002060"/>
                </a:solidFill>
                <a:latin typeface="Trebuchet MS" panose="020B0603020202020204" pitchFamily="34" charset="0"/>
              </a:rPr>
              <a:t>Papillomavirus</a:t>
            </a:r>
            <a:r>
              <a:rPr lang="it-IT" sz="11500" dirty="0">
                <a:solidFill>
                  <a:srgbClr val="002060"/>
                </a:solidFill>
                <a:latin typeface="Trebuchet MS" panose="020B0603020202020204" pitchFamily="34" charset="0"/>
              </a:rPr>
              <a:t> (HPV)</a:t>
            </a:r>
            <a:r>
              <a:rPr sz="115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</a:p>
        </p:txBody>
      </p:sp>
      <p:pic>
        <p:nvPicPr>
          <p:cNvPr id="239" name="Screenshot 2023-11-22 alle 18.23.06.png" descr="Screenshot 2023-11-22 alle 18.23.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8878" y="927099"/>
            <a:ext cx="8661401" cy="593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Screenshot 2023-11-22 alle 18.24.20.png" descr="Screenshot 2023-11-22 alle 18.24.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8877" y="7392204"/>
            <a:ext cx="8661401" cy="5930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92826" y="330200"/>
            <a:ext cx="21355664" cy="145097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sz="96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Oncogenicità</a:t>
            </a:r>
            <a:r>
              <a:rPr lang="it-IT" sz="9600" dirty="0">
                <a:solidFill>
                  <a:srgbClr val="002060"/>
                </a:solidFill>
                <a:latin typeface="Trebuchet MS" panose="020B0603020202020204" pitchFamily="34" charset="0"/>
              </a:rPr>
              <a:t> degli HPV secondo lo IARC </a:t>
            </a:r>
          </a:p>
        </p:txBody>
      </p:sp>
      <p:graphicFrame>
        <p:nvGraphicFramePr>
          <p:cNvPr id="24635" name="Group 5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559684186"/>
              </p:ext>
            </p:extLst>
          </p:nvPr>
        </p:nvGraphicFramePr>
        <p:xfrm>
          <a:off x="2165036" y="2115113"/>
          <a:ext cx="19713178" cy="10729340"/>
        </p:xfrm>
        <a:graphic>
          <a:graphicData uri="http://schemas.openxmlformats.org/drawingml/2006/table">
            <a:tbl>
              <a:tblPr/>
              <a:tblGrid>
                <a:gridCol w="1689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07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15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1546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4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rebuchet MS" pitchFamily="34" charset="0"/>
                        </a:rPr>
                        <a:t>        </a:t>
                      </a:r>
                      <a:r>
                        <a:rPr kumimoji="0" lang="it-IT" sz="4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Symbol" pitchFamily="18" charset="2"/>
                        </a:rPr>
                        <a:t>a</a:t>
                      </a:r>
                      <a:r>
                        <a:rPr kumimoji="0" lang="it-IT" sz="4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rebuchet MS" pitchFamily="34" charset="0"/>
                        </a:rPr>
                        <a:t>-HPV</a:t>
                      </a:r>
                      <a:r>
                        <a:rPr kumimoji="0" lang="it-IT" sz="4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  <a:r>
                        <a:rPr kumimoji="0" lang="it-IT" sz="4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                                </a:t>
                      </a:r>
                    </a:p>
                  </a:txBody>
                  <a:tcPr marL="205740" marR="205740" marT="91436" marB="91436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51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rebuchet MS" pitchFamily="34" charset="0"/>
                        </a:rPr>
                        <a:t>1</a:t>
                      </a:r>
                    </a:p>
                  </a:txBody>
                  <a:tcPr marL="81000" marR="81000" marT="93596" marB="935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</a:rPr>
                        <a:t>16</a:t>
                      </a:r>
                    </a:p>
                  </a:txBody>
                  <a:tcPr marL="81000" marR="81000" marT="93596" marB="935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</a:rPr>
                        <a:t>Genotipo più oncogeno, causa di cancro in differenti siti</a:t>
                      </a:r>
                    </a:p>
                  </a:txBody>
                  <a:tcPr marL="81000" marR="81000" marT="93596" marB="935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0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rebuchet MS" pitchFamily="34" charset="0"/>
                        </a:rPr>
                        <a:t>1</a:t>
                      </a:r>
                    </a:p>
                  </a:txBody>
                  <a:tcPr marL="81000" marR="81000" marT="93596" marB="935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</a:rPr>
                        <a:t>18, 31, 33, 35, 39, 45, 51, 52, 56, 58, 59</a:t>
                      </a:r>
                    </a:p>
                  </a:txBody>
                  <a:tcPr marL="81000" marR="81000" marT="93596" marB="935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</a:rPr>
                        <a:t>Sufficienti evidenze per </a:t>
                      </a:r>
                      <a:r>
                        <a:rPr kumimoji="0" lang="it-IT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</a:rPr>
                        <a:t>cervico-carcinoma</a:t>
                      </a:r>
                      <a:endParaRPr kumimoji="0" lang="it-IT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1000" marR="81000" marT="93596" marB="935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0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rebuchet MS" pitchFamily="34" charset="0"/>
                        </a:rPr>
                        <a:t>2A</a:t>
                      </a:r>
                    </a:p>
                  </a:txBody>
                  <a:tcPr marL="81000" marR="81000" marT="93596" marB="935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</a:rPr>
                        <a:t>68</a:t>
                      </a:r>
                    </a:p>
                  </a:txBody>
                  <a:tcPr marL="81000" marR="81000" marT="93596" marB="935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</a:rPr>
                        <a:t>Limitate evidenze nella specie umana, ma elevata associazione con i meccanismi di insorgenza del cancro alla cervice</a:t>
                      </a:r>
                    </a:p>
                  </a:txBody>
                  <a:tcPr marL="81000" marR="81000" marT="93596" marB="935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0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rebuchet MS" pitchFamily="34" charset="0"/>
                        </a:rPr>
                        <a:t>2B</a:t>
                      </a:r>
                    </a:p>
                  </a:txBody>
                  <a:tcPr marL="81000" marR="81000" marT="93596" marB="935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</a:rPr>
                        <a:t>26, 53, 66, 67, 69, 71, 70, 73, 82</a:t>
                      </a:r>
                    </a:p>
                  </a:txBody>
                  <a:tcPr marL="81000" marR="81000" marT="93596" marB="935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</a:rPr>
                        <a:t>Limitate evidenze nella specie umana per il cancro alla cervice</a:t>
                      </a:r>
                    </a:p>
                  </a:txBody>
                  <a:tcPr marL="81000" marR="81000" marT="93596" marB="935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10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rebuchet MS" pitchFamily="34" charset="0"/>
                        </a:rPr>
                        <a:t>2B</a:t>
                      </a:r>
                    </a:p>
                  </a:txBody>
                  <a:tcPr marL="81000" marR="81000" marT="93596" marB="935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</a:rPr>
                        <a:t>30, 34, 69, 85, 97</a:t>
                      </a:r>
                    </a:p>
                  </a:txBody>
                  <a:tcPr marL="81000" marR="81000" marT="93596" marB="935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</a:rPr>
                        <a:t>Classificati per analogia filogenetica nei tipi di HPV con sufficienti o limitate evidenze nella specie umana</a:t>
                      </a:r>
                    </a:p>
                  </a:txBody>
                  <a:tcPr marL="81000" marR="81000" marT="93596" marB="935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10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rebuchet MS" pitchFamily="34" charset="0"/>
                        </a:rPr>
                        <a:t>3</a:t>
                      </a:r>
                    </a:p>
                  </a:txBody>
                  <a:tcPr marL="81000" marR="81000" marT="93596" marB="935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FF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</a:rPr>
                        <a:t>6, 11, 40, 42, 43, 44, 54, 61, 74</a:t>
                      </a:r>
                    </a:p>
                  </a:txBody>
                  <a:tcPr marL="81000" marR="81000" marT="93596" marB="935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FF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</a:rPr>
                        <a:t>Evidenze epidemiologiche inadeguate e assenza di potenziale oncogeno in studi sulla patogenesi del cancro</a:t>
                      </a:r>
                    </a:p>
                  </a:txBody>
                  <a:tcPr marL="81000" marR="81000" marT="93596" marB="935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FF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259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4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       </a:t>
                      </a:r>
                      <a:r>
                        <a:rPr kumimoji="0" lang="it-IT" sz="4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ymbol" pitchFamily="18" charset="2"/>
                        </a:rPr>
                        <a:t>b</a:t>
                      </a:r>
                      <a:r>
                        <a:rPr kumimoji="0" lang="it-IT" sz="4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rebuchet MS" pitchFamily="34" charset="0"/>
                        </a:rPr>
                        <a:t>-HPV </a:t>
                      </a:r>
                    </a:p>
                  </a:txBody>
                  <a:tcPr marL="81000" marR="81000" marT="93596" marB="93596" horzOverflow="overflow">
                    <a:lnL cap="flat"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447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rebuchet MS" pitchFamily="34" charset="0"/>
                        </a:rPr>
                        <a:t>2B </a:t>
                      </a:r>
                    </a:p>
                  </a:txBody>
                  <a:tcPr marL="81000" marR="81000" marT="93596" marB="935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rebuchet MS" pitchFamily="34" charset="0"/>
                        </a:rPr>
                        <a:t>5, 8</a:t>
                      </a:r>
                    </a:p>
                  </a:txBody>
                  <a:tcPr marL="81000" marR="81000" marT="93596" marB="935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rebuchet MS" pitchFamily="34" charset="0"/>
                        </a:rPr>
                        <a:t>Limitate evidenze per il cancro cutaneo in EV</a:t>
                      </a:r>
                    </a:p>
                  </a:txBody>
                  <a:tcPr marL="81000" marR="81000" marT="93596" marB="935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10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rebuchet MS" pitchFamily="34" charset="0"/>
                        </a:rPr>
                        <a:t>3</a:t>
                      </a:r>
                    </a:p>
                  </a:txBody>
                  <a:tcPr marL="81000" marR="81000" marT="93596" marB="935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rebuchet MS" pitchFamily="34" charset="0"/>
                        </a:rPr>
                        <a:t>Altri tipi </a:t>
                      </a:r>
                      <a:r>
                        <a:rPr kumimoji="0" lang="it-IT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ymbol" pitchFamily="18" charset="2"/>
                        </a:rPr>
                        <a:t>b</a:t>
                      </a:r>
                      <a:r>
                        <a:rPr kumimoji="0" lang="it-IT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rebuchet MS" pitchFamily="34" charset="0"/>
                        </a:rPr>
                        <a:t> e </a:t>
                      </a:r>
                      <a:r>
                        <a:rPr kumimoji="0" lang="it-IT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ymbol" pitchFamily="18" charset="2"/>
                        </a:rPr>
                        <a:t>g</a:t>
                      </a:r>
                    </a:p>
                  </a:txBody>
                  <a:tcPr marL="81000" marR="81000" marT="93596" marB="935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rebuchet MS" pitchFamily="34" charset="0"/>
                        </a:rPr>
                        <a:t>Evidenze epidemiologiche inadeguate e assenza di potenziale oncogeno in studi sulla patogenesi del cancro</a:t>
                      </a:r>
                    </a:p>
                  </a:txBody>
                  <a:tcPr marL="81000" marR="81000" marT="93596" marB="935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13958622" y="12862580"/>
            <a:ext cx="991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828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sz="2800" i="1" dirty="0" err="1">
                <a:solidFill>
                  <a:srgbClr val="002060"/>
                </a:solidFill>
              </a:rPr>
              <a:t>Bouvard</a:t>
            </a:r>
            <a:r>
              <a:rPr lang="it-IT" sz="2800" i="1" dirty="0">
                <a:solidFill>
                  <a:srgbClr val="002060"/>
                </a:solidFill>
              </a:rPr>
              <a:t> </a:t>
            </a:r>
            <a:r>
              <a:rPr lang="it-IT" sz="2800" i="1" dirty="0" err="1">
                <a:solidFill>
                  <a:srgbClr val="002060"/>
                </a:solidFill>
              </a:rPr>
              <a:t>et</a:t>
            </a:r>
            <a:r>
              <a:rPr lang="it-IT" sz="2800" i="1" dirty="0">
                <a:solidFill>
                  <a:srgbClr val="002060"/>
                </a:solidFill>
              </a:rPr>
              <a:t> al. </a:t>
            </a:r>
            <a:r>
              <a:rPr lang="it-IT" sz="2800" i="1" dirty="0" err="1">
                <a:solidFill>
                  <a:srgbClr val="002060"/>
                </a:solidFill>
              </a:rPr>
              <a:t>Lancet</a:t>
            </a:r>
            <a:r>
              <a:rPr lang="it-IT" sz="2800" i="1" dirty="0">
                <a:solidFill>
                  <a:srgbClr val="002060"/>
                </a:solidFill>
              </a:rPr>
              <a:t> </a:t>
            </a:r>
            <a:r>
              <a:rPr lang="it-IT" sz="2800" i="1" dirty="0" err="1">
                <a:solidFill>
                  <a:srgbClr val="002060"/>
                </a:solidFill>
              </a:rPr>
              <a:t>Oncology</a:t>
            </a:r>
            <a:r>
              <a:rPr lang="it-IT" sz="2800" i="1" dirty="0">
                <a:solidFill>
                  <a:srgbClr val="002060"/>
                </a:solidFill>
              </a:rPr>
              <a:t> 2009</a:t>
            </a:r>
            <a:r>
              <a:rPr lang="it-IT" sz="2800" dirty="0">
                <a:solidFill>
                  <a:srgbClr val="002060"/>
                </a:solidFill>
              </a:rPr>
              <a:t> (modificato)</a:t>
            </a:r>
            <a:endParaRPr lang="it-IT" sz="28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/>
          <p:cNvSpPr>
            <a:spLocks noChangeArrowheads="1"/>
          </p:cNvSpPr>
          <p:nvPr/>
        </p:nvSpPr>
        <p:spPr bwMode="auto">
          <a:xfrm>
            <a:off x="2344118" y="289281"/>
            <a:ext cx="19851330" cy="239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8288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8800" b="1" dirty="0">
                <a:solidFill>
                  <a:srgbClr val="002060"/>
                </a:solidFill>
                <a:latin typeface="Trebuchet MS" panose="020B0603020202020204" pitchFamily="34" charset="0"/>
              </a:rPr>
              <a:t>Fattori di rischio verso l’evoluzione</a:t>
            </a:r>
          </a:p>
          <a:p>
            <a:pPr defTabSz="18288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8800" b="1" dirty="0">
                <a:solidFill>
                  <a:srgbClr val="002060"/>
                </a:solidFill>
                <a:latin typeface="Trebuchet MS" panose="020B0603020202020204" pitchFamily="34" charset="0"/>
              </a:rPr>
              <a:t>neoplastica</a:t>
            </a:r>
          </a:p>
        </p:txBody>
      </p:sp>
      <p:sp>
        <p:nvSpPr>
          <p:cNvPr id="13315" name="AutoShape 10"/>
          <p:cNvSpPr>
            <a:spLocks noChangeArrowheads="1"/>
          </p:cNvSpPr>
          <p:nvPr/>
        </p:nvSpPr>
        <p:spPr bwMode="auto">
          <a:xfrm>
            <a:off x="2665816" y="3048000"/>
            <a:ext cx="6636544" cy="15113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FC8004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12700" algn="ctr">
            <a:solidFill>
              <a:srgbClr val="FFFFFF"/>
            </a:solidFill>
            <a:round/>
            <a:headEnd/>
            <a:tailEnd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1828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800" b="1">
                <a:solidFill>
                  <a:srgbClr val="000066"/>
                </a:solidFill>
              </a:rPr>
              <a:t>associati al virus</a:t>
            </a:r>
            <a:endParaRPr lang="it-IT" sz="4800" b="1" i="1">
              <a:solidFill>
                <a:srgbClr val="000066"/>
              </a:solidFill>
            </a:endParaRPr>
          </a:p>
        </p:txBody>
      </p:sp>
      <p:sp>
        <p:nvSpPr>
          <p:cNvPr id="13316" name="AutoShape 11"/>
          <p:cNvSpPr>
            <a:spLocks noChangeArrowheads="1"/>
          </p:cNvSpPr>
          <p:nvPr/>
        </p:nvSpPr>
        <p:spPr bwMode="auto">
          <a:xfrm>
            <a:off x="9816713" y="3333751"/>
            <a:ext cx="13305234" cy="1851026"/>
          </a:xfrm>
          <a:prstGeom prst="roundRect">
            <a:avLst>
              <a:gd name="adj" fmla="val 0"/>
            </a:avLst>
          </a:prstGeom>
          <a:noFill/>
          <a:ln w="12700" algn="ctr">
            <a:noFill/>
            <a:round/>
            <a:headEnd/>
            <a:tailEnd/>
          </a:ln>
        </p:spPr>
        <p:txBody>
          <a:bodyPr anchor="ctr"/>
          <a:lstStyle/>
          <a:p>
            <a:pPr marL="727076" indent="-727076" defTabSz="18288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48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genotipi</a:t>
            </a:r>
            <a:r>
              <a:rPr lang="en-GB" sz="4800" dirty="0">
                <a:solidFill>
                  <a:srgbClr val="0070C0"/>
                </a:solidFill>
                <a:latin typeface="Trebuchet MS" panose="020B0603020202020204" pitchFamily="34" charset="0"/>
              </a:rPr>
              <a:t> ad alto </a:t>
            </a:r>
            <a:r>
              <a:rPr lang="en-GB" sz="48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rischio</a:t>
            </a:r>
            <a:endParaRPr lang="en-GB" sz="4800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 marL="727076" indent="-727076" defTabSz="18288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48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integrazione</a:t>
            </a:r>
            <a:r>
              <a:rPr lang="en-GB" sz="4800" dirty="0">
                <a:solidFill>
                  <a:srgbClr val="0070C0"/>
                </a:solidFill>
                <a:latin typeface="Trebuchet MS" panose="020B0603020202020204" pitchFamily="34" charset="0"/>
              </a:rPr>
              <a:t> del DNA di HPV </a:t>
            </a:r>
            <a:r>
              <a:rPr lang="en-GB" sz="48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nel</a:t>
            </a:r>
            <a:r>
              <a:rPr lang="en-GB" sz="48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GB" sz="48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genoma</a:t>
            </a:r>
            <a:r>
              <a:rPr lang="en-GB" sz="48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GB" sz="48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della</a:t>
            </a:r>
            <a:r>
              <a:rPr lang="en-GB" sz="48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GB" sz="48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cellula</a:t>
            </a:r>
            <a:r>
              <a:rPr lang="en-GB" sz="48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GB" sz="48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ospite</a:t>
            </a:r>
            <a:endParaRPr lang="en-GB" sz="4800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 marL="727076" indent="-727076" defTabSz="18288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48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varianti</a:t>
            </a:r>
            <a:r>
              <a:rPr lang="en-GB" sz="48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GB" sz="48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virali</a:t>
            </a:r>
            <a:r>
              <a:rPr lang="en-GB" sz="48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62476" name="AutoShape 12"/>
          <p:cNvSpPr>
            <a:spLocks noChangeArrowheads="1"/>
          </p:cNvSpPr>
          <p:nvPr/>
        </p:nvSpPr>
        <p:spPr bwMode="auto">
          <a:xfrm>
            <a:off x="2662238" y="6921500"/>
            <a:ext cx="6636544" cy="15113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E21202"/>
              </a:gs>
              <a:gs pos="100000">
                <a:srgbClr val="FF7517"/>
              </a:gs>
            </a:gsLst>
            <a:path path="shape">
              <a:fillToRect l="50000" t="50000" r="50000" b="50000"/>
            </a:path>
          </a:gradFill>
          <a:ln w="12700" algn="ctr">
            <a:solidFill>
              <a:srgbClr val="FFFFFF"/>
            </a:solidFill>
            <a:round/>
            <a:headEnd/>
            <a:tailEnd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1828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800" b="1">
                <a:solidFill>
                  <a:srgbClr val="000066"/>
                </a:solidFill>
              </a:rPr>
              <a:t>associati all’ospite</a:t>
            </a:r>
            <a:endParaRPr lang="it-IT" sz="4800" b="1" i="1">
              <a:solidFill>
                <a:srgbClr val="000066"/>
              </a:solidFill>
            </a:endParaRPr>
          </a:p>
        </p:txBody>
      </p:sp>
      <p:sp>
        <p:nvSpPr>
          <p:cNvPr id="62477" name="AutoShape 13"/>
          <p:cNvSpPr>
            <a:spLocks noChangeArrowheads="1"/>
          </p:cNvSpPr>
          <p:nvPr/>
        </p:nvSpPr>
        <p:spPr bwMode="auto">
          <a:xfrm>
            <a:off x="9816713" y="6664326"/>
            <a:ext cx="12376546" cy="2286000"/>
          </a:xfrm>
          <a:prstGeom prst="roundRect">
            <a:avLst>
              <a:gd name="adj" fmla="val 0"/>
            </a:avLst>
          </a:prstGeom>
          <a:noFill/>
          <a:ln w="12700" algn="ctr">
            <a:noFill/>
            <a:round/>
            <a:headEnd/>
            <a:tailEnd/>
          </a:ln>
        </p:spPr>
        <p:txBody>
          <a:bodyPr wrap="none" anchor="ctr"/>
          <a:lstStyle/>
          <a:p>
            <a:pPr marL="739776" indent="-739776" defTabSz="18288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4800" dirty="0" err="1">
                <a:solidFill>
                  <a:srgbClr val="FE0000"/>
                </a:solidFill>
                <a:latin typeface="Trebuchet MS" panose="020B0603020202020204" pitchFamily="34" charset="0"/>
              </a:rPr>
              <a:t>fattori</a:t>
            </a:r>
            <a:r>
              <a:rPr lang="en-GB" sz="4800" dirty="0">
                <a:solidFill>
                  <a:srgbClr val="FE0000"/>
                </a:solidFill>
                <a:latin typeface="Trebuchet MS" panose="020B0603020202020204" pitchFamily="34" charset="0"/>
              </a:rPr>
              <a:t> </a:t>
            </a:r>
            <a:r>
              <a:rPr lang="en-GB" sz="4800" dirty="0" err="1">
                <a:solidFill>
                  <a:srgbClr val="FE0000"/>
                </a:solidFill>
                <a:latin typeface="Trebuchet MS" panose="020B0603020202020204" pitchFamily="34" charset="0"/>
              </a:rPr>
              <a:t>genetici</a:t>
            </a:r>
            <a:r>
              <a:rPr lang="en-GB" sz="4800" dirty="0">
                <a:solidFill>
                  <a:srgbClr val="FE0000"/>
                </a:solidFill>
                <a:latin typeface="Trebuchet MS" panose="020B0603020202020204" pitchFamily="34" charset="0"/>
              </a:rPr>
              <a:t> </a:t>
            </a:r>
            <a:r>
              <a:rPr lang="en-GB" sz="4800" dirty="0" err="1">
                <a:solidFill>
                  <a:srgbClr val="FE0000"/>
                </a:solidFill>
                <a:latin typeface="Trebuchet MS" panose="020B0603020202020204" pitchFamily="34" charset="0"/>
              </a:rPr>
              <a:t>predisponenti</a:t>
            </a:r>
            <a:endParaRPr lang="en-GB" sz="4800" dirty="0">
              <a:solidFill>
                <a:srgbClr val="FE0000"/>
              </a:solidFill>
              <a:latin typeface="Trebuchet MS" panose="020B0603020202020204" pitchFamily="34" charset="0"/>
            </a:endParaRPr>
          </a:p>
          <a:p>
            <a:pPr marL="739776" indent="-739776" defTabSz="18288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4800" dirty="0" err="1">
                <a:solidFill>
                  <a:srgbClr val="FE0000"/>
                </a:solidFill>
                <a:latin typeface="Trebuchet MS" panose="020B0603020202020204" pitchFamily="34" charset="0"/>
              </a:rPr>
              <a:t>sistema</a:t>
            </a:r>
            <a:r>
              <a:rPr lang="en-GB" sz="4800" dirty="0">
                <a:solidFill>
                  <a:srgbClr val="FE0000"/>
                </a:solidFill>
                <a:latin typeface="Trebuchet MS" panose="020B0603020202020204" pitchFamily="34" charset="0"/>
              </a:rPr>
              <a:t> </a:t>
            </a:r>
            <a:r>
              <a:rPr lang="en-GB" sz="4800" dirty="0" err="1">
                <a:solidFill>
                  <a:srgbClr val="FE0000"/>
                </a:solidFill>
                <a:latin typeface="Trebuchet MS" panose="020B0603020202020204" pitchFamily="34" charset="0"/>
              </a:rPr>
              <a:t>immunitario</a:t>
            </a:r>
            <a:endParaRPr lang="en-GB" sz="4800" dirty="0">
              <a:solidFill>
                <a:srgbClr val="FE0000"/>
              </a:solidFill>
              <a:latin typeface="Trebuchet MS" panose="020B0603020202020204" pitchFamily="34" charset="0"/>
            </a:endParaRPr>
          </a:p>
          <a:p>
            <a:pPr marL="739776" indent="-739776" defTabSz="18288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4800" dirty="0" err="1">
                <a:solidFill>
                  <a:srgbClr val="FE0000"/>
                </a:solidFill>
                <a:latin typeface="Trebuchet MS" panose="020B0603020202020204" pitchFamily="34" charset="0"/>
              </a:rPr>
              <a:t>persistenza</a:t>
            </a:r>
            <a:r>
              <a:rPr lang="en-GB" sz="4800" dirty="0">
                <a:solidFill>
                  <a:srgbClr val="FE0000"/>
                </a:solidFill>
                <a:latin typeface="Trebuchet MS" panose="020B0603020202020204" pitchFamily="34" charset="0"/>
              </a:rPr>
              <a:t> di HPV ad alto </a:t>
            </a:r>
            <a:r>
              <a:rPr lang="en-GB" sz="4800" dirty="0" err="1">
                <a:solidFill>
                  <a:srgbClr val="FE0000"/>
                </a:solidFill>
                <a:latin typeface="Trebuchet MS" panose="020B0603020202020204" pitchFamily="34" charset="0"/>
              </a:rPr>
              <a:t>rischio</a:t>
            </a:r>
            <a:endParaRPr lang="en-GB" sz="4800" dirty="0">
              <a:solidFill>
                <a:srgbClr val="FE0000"/>
              </a:solidFill>
              <a:latin typeface="Trebuchet MS" panose="020B0603020202020204" pitchFamily="34" charset="0"/>
            </a:endParaRPr>
          </a:p>
        </p:txBody>
      </p:sp>
      <p:sp>
        <p:nvSpPr>
          <p:cNvPr id="62478" name="AutoShape 14"/>
          <p:cNvSpPr>
            <a:spLocks noChangeArrowheads="1"/>
          </p:cNvSpPr>
          <p:nvPr/>
        </p:nvSpPr>
        <p:spPr bwMode="auto">
          <a:xfrm>
            <a:off x="2658672" y="9944100"/>
            <a:ext cx="6636544" cy="15113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008000"/>
              </a:gs>
              <a:gs pos="100000">
                <a:srgbClr val="55D555"/>
              </a:gs>
            </a:gsLst>
            <a:path path="shape">
              <a:fillToRect l="50000" t="50000" r="50000" b="50000"/>
            </a:path>
          </a:gradFill>
          <a:ln w="12700" algn="ctr">
            <a:solidFill>
              <a:srgbClr val="FFFFFF"/>
            </a:solidFill>
            <a:round/>
            <a:headEnd/>
            <a:tailEnd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1828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800" b="1">
                <a:solidFill>
                  <a:srgbClr val="000066"/>
                </a:solidFill>
              </a:rPr>
              <a:t>associati alle</a:t>
            </a:r>
          </a:p>
          <a:p>
            <a:pPr algn="ctr" defTabSz="1828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800" b="1">
                <a:solidFill>
                  <a:srgbClr val="000066"/>
                </a:solidFill>
              </a:rPr>
              <a:t>abitudini</a:t>
            </a:r>
            <a:endParaRPr lang="it-IT" sz="4800" b="1" i="1">
              <a:solidFill>
                <a:srgbClr val="000066"/>
              </a:solidFill>
            </a:endParaRPr>
          </a:p>
        </p:txBody>
      </p:sp>
      <p:sp>
        <p:nvSpPr>
          <p:cNvPr id="62479" name="AutoShape 15"/>
          <p:cNvSpPr>
            <a:spLocks noChangeArrowheads="1"/>
          </p:cNvSpPr>
          <p:nvPr/>
        </p:nvSpPr>
        <p:spPr bwMode="auto">
          <a:xfrm>
            <a:off x="9720263" y="9629791"/>
            <a:ext cx="14558962" cy="5400674"/>
          </a:xfrm>
          <a:prstGeom prst="roundRect">
            <a:avLst>
              <a:gd name="adj" fmla="val 0"/>
            </a:avLst>
          </a:prstGeom>
          <a:noFill/>
          <a:ln w="12700" algn="ctr">
            <a:noFill/>
            <a:round/>
            <a:headEnd/>
            <a:tailEnd/>
          </a:ln>
        </p:spPr>
        <p:txBody>
          <a:bodyPr bIns="0"/>
          <a:lstStyle/>
          <a:p>
            <a:pPr marL="727076" indent="-727076" defTabSz="18288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sz="4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elevato numero di partner sessuali</a:t>
            </a:r>
          </a:p>
          <a:p>
            <a:pPr marL="727076" indent="-727076" defTabSz="18288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sz="4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fumo di sigaretta</a:t>
            </a:r>
          </a:p>
          <a:p>
            <a:pPr marL="727076" indent="-727076" defTabSz="18288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sz="48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co-infezione</a:t>
            </a:r>
            <a:r>
              <a:rPr lang="it-IT" sz="4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it-IT" sz="4000" i="1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(</a:t>
            </a:r>
            <a:r>
              <a:rPr lang="it-IT" sz="3600" i="1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Chlamydia</a:t>
            </a:r>
            <a:r>
              <a:rPr lang="it-IT" sz="3600" i="1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it-IT" sz="3600" i="1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trachomatis</a:t>
            </a:r>
            <a:r>
              <a:rPr lang="it-IT" sz="3600" i="1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, HSV-2</a:t>
            </a:r>
            <a:r>
              <a:rPr lang="it-IT" sz="4000" i="1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)</a:t>
            </a:r>
          </a:p>
          <a:p>
            <a:pPr marL="727076" indent="-727076" defTabSz="18288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sz="4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terapia ormonale</a:t>
            </a:r>
          </a:p>
          <a:p>
            <a:pPr marL="727076" indent="-727076" defTabSz="18288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sz="4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mutageni</a:t>
            </a:r>
            <a:endParaRPr lang="en-GB" sz="4800" dirty="0">
              <a:solidFill>
                <a:schemeClr val="accent6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Obiettivi"/>
          <p:cNvSpPr txBox="1">
            <a:spLocks noGrp="1"/>
          </p:cNvSpPr>
          <p:nvPr>
            <p:ph type="title"/>
          </p:nvPr>
        </p:nvSpPr>
        <p:spPr>
          <a:xfrm>
            <a:off x="1676400" y="217760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solidFill>
                  <a:srgbClr val="0070C0"/>
                </a:solidFill>
                <a:latin typeface="Trebuchet MS" panose="020B0603020202020204" pitchFamily="34" charset="0"/>
              </a:rPr>
              <a:t>Obiettivi</a:t>
            </a:r>
            <a:endParaRPr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158" name="Il progetto “Più amore meno rischi” mira:…"/>
          <p:cNvSpPr txBox="1">
            <a:spLocks noGrp="1"/>
          </p:cNvSpPr>
          <p:nvPr>
            <p:ph type="body" idx="1"/>
          </p:nvPr>
        </p:nvSpPr>
        <p:spPr>
          <a:xfrm>
            <a:off x="1219200" y="2863848"/>
            <a:ext cx="21945600" cy="1063439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 defTabSz="288036">
              <a:lnSpc>
                <a:spcPts val="7100"/>
              </a:lnSpc>
              <a:defRPr sz="4725" b="0" spc="0"/>
            </a:pPr>
            <a:r>
              <a:rPr dirty="0">
                <a:latin typeface="Trebuchet MS" panose="020B0603020202020204" pitchFamily="34" charset="0"/>
              </a:rPr>
              <a:t>Il </a:t>
            </a:r>
            <a:r>
              <a:rPr dirty="0" err="1">
                <a:latin typeface="Trebuchet MS" panose="020B0603020202020204" pitchFamily="34" charset="0"/>
              </a:rPr>
              <a:t>progetto</a:t>
            </a:r>
            <a:r>
              <a:rPr dirty="0">
                <a:latin typeface="Trebuchet MS" panose="020B0603020202020204" pitchFamily="34" charset="0"/>
              </a:rPr>
              <a:t> </a:t>
            </a:r>
            <a:r>
              <a:rPr dirty="0">
                <a:solidFill>
                  <a:srgbClr val="FF0000"/>
                </a:solidFill>
                <a:latin typeface="Trebuchet MS" panose="020B0603020202020204" pitchFamily="34" charset="0"/>
              </a:rPr>
              <a:t>“</a:t>
            </a:r>
            <a:r>
              <a:rPr dirty="0" err="1">
                <a:solidFill>
                  <a:srgbClr val="FF0000"/>
                </a:solidFill>
                <a:latin typeface="Trebuchet MS" panose="020B0603020202020204" pitchFamily="34" charset="0"/>
              </a:rPr>
              <a:t>Più</a:t>
            </a:r>
            <a:r>
              <a:rPr dirty="0">
                <a:solidFill>
                  <a:srgbClr val="FF0000"/>
                </a:solidFill>
                <a:latin typeface="Trebuchet MS" panose="020B0603020202020204" pitchFamily="34" charset="0"/>
              </a:rPr>
              <a:t> amore </a:t>
            </a:r>
            <a:r>
              <a:rPr dirty="0" err="1">
                <a:solidFill>
                  <a:srgbClr val="FF0000"/>
                </a:solidFill>
                <a:latin typeface="Trebuchet MS" panose="020B0603020202020204" pitchFamily="34" charset="0"/>
              </a:rPr>
              <a:t>meno</a:t>
            </a:r>
            <a:r>
              <a:rPr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FF0000"/>
                </a:solidFill>
                <a:latin typeface="Trebuchet MS" panose="020B0603020202020204" pitchFamily="34" charset="0"/>
              </a:rPr>
              <a:t>rischi</a:t>
            </a:r>
            <a:r>
              <a:rPr dirty="0">
                <a:solidFill>
                  <a:srgbClr val="FF0000"/>
                </a:solidFill>
                <a:latin typeface="Trebuchet MS" panose="020B0603020202020204" pitchFamily="34" charset="0"/>
              </a:rPr>
              <a:t>” </a:t>
            </a:r>
            <a:r>
              <a:rPr dirty="0" err="1">
                <a:latin typeface="Trebuchet MS" panose="020B0603020202020204" pitchFamily="34" charset="0"/>
              </a:rPr>
              <a:t>mira</a:t>
            </a:r>
            <a:r>
              <a:rPr lang="it-IT" dirty="0">
                <a:latin typeface="Trebuchet MS" panose="020B0603020202020204" pitchFamily="34" charset="0"/>
              </a:rPr>
              <a:t> </a:t>
            </a:r>
            <a:r>
              <a:rPr dirty="0">
                <a:latin typeface="Trebuchet MS" panose="020B0603020202020204" pitchFamily="34" charset="0"/>
              </a:rPr>
              <a:t>a </a:t>
            </a:r>
            <a:r>
              <a:rPr dirty="0" err="1">
                <a:latin typeface="Trebuchet MS" panose="020B0603020202020204" pitchFamily="34" charset="0"/>
              </a:rPr>
              <a:t>diffondere</a:t>
            </a:r>
            <a:r>
              <a:rPr dirty="0">
                <a:latin typeface="Trebuchet MS" panose="020B0603020202020204" pitchFamily="34" charset="0"/>
              </a:rPr>
              <a:t> un </a:t>
            </a:r>
            <a:r>
              <a:rPr dirty="0" err="1">
                <a:latin typeface="Trebuchet MS" panose="020B0603020202020204" pitchFamily="34" charset="0"/>
              </a:rPr>
              <a:t>approccio</a:t>
            </a:r>
            <a:r>
              <a:rPr dirty="0">
                <a:latin typeface="Trebuchet MS" panose="020B0603020202020204" pitchFamily="34" charset="0"/>
              </a:rPr>
              <a:t> </a:t>
            </a:r>
            <a:r>
              <a:rPr dirty="0" err="1">
                <a:latin typeface="Trebuchet MS" panose="020B0603020202020204" pitchFamily="34" charset="0"/>
              </a:rPr>
              <a:t>positivo</a:t>
            </a:r>
            <a:r>
              <a:rPr dirty="0">
                <a:latin typeface="Trebuchet MS" panose="020B0603020202020204" pitchFamily="34" charset="0"/>
              </a:rPr>
              <a:t> </a:t>
            </a:r>
            <a:r>
              <a:rPr dirty="0" err="1">
                <a:latin typeface="Trebuchet MS" panose="020B0603020202020204" pitchFamily="34" charset="0"/>
              </a:rPr>
              <a:t>alla</a:t>
            </a:r>
            <a:r>
              <a:rPr dirty="0">
                <a:latin typeface="Trebuchet MS" panose="020B0603020202020204" pitchFamily="34" charset="0"/>
              </a:rPr>
              <a:t> </a:t>
            </a:r>
            <a:r>
              <a:rPr dirty="0" err="1">
                <a:latin typeface="Trebuchet MS" panose="020B0603020202020204" pitchFamily="34" charset="0"/>
              </a:rPr>
              <a:t>sessualità</a:t>
            </a:r>
            <a:r>
              <a:rPr dirty="0">
                <a:latin typeface="Trebuchet MS" panose="020B0603020202020204" pitchFamily="34" charset="0"/>
              </a:rPr>
              <a:t>, </a:t>
            </a:r>
            <a:r>
              <a:rPr dirty="0" err="1">
                <a:latin typeface="Trebuchet MS" panose="020B0603020202020204" pitchFamily="34" charset="0"/>
              </a:rPr>
              <a:t>promuovendo</a:t>
            </a:r>
            <a:r>
              <a:rPr dirty="0">
                <a:latin typeface="Trebuchet MS" panose="020B0603020202020204" pitchFamily="34" charset="0"/>
              </a:rPr>
              <a:t> il </a:t>
            </a:r>
            <a:r>
              <a:rPr dirty="0" err="1">
                <a:latin typeface="Trebuchet MS" panose="020B0603020202020204" pitchFamily="34" charset="0"/>
              </a:rPr>
              <a:t>pensiero</a:t>
            </a:r>
            <a:r>
              <a:rPr dirty="0">
                <a:latin typeface="Trebuchet MS" panose="020B0603020202020204" pitchFamily="34" charset="0"/>
              </a:rPr>
              <a:t> </a:t>
            </a:r>
            <a:r>
              <a:rPr dirty="0" err="1">
                <a:latin typeface="Trebuchet MS" panose="020B0603020202020204" pitchFamily="34" charset="0"/>
              </a:rPr>
              <a:t>critico</a:t>
            </a:r>
            <a:r>
              <a:rPr dirty="0">
                <a:latin typeface="Trebuchet MS" panose="020B0603020202020204" pitchFamily="34" charset="0"/>
              </a:rPr>
              <a:t>, la </a:t>
            </a:r>
            <a:r>
              <a:rPr dirty="0" err="1">
                <a:latin typeface="Trebuchet MS" panose="020B0603020202020204" pitchFamily="34" charset="0"/>
              </a:rPr>
              <a:t>cultura</a:t>
            </a:r>
            <a:r>
              <a:rPr dirty="0">
                <a:latin typeface="Trebuchet MS" panose="020B0603020202020204" pitchFamily="34" charset="0"/>
              </a:rPr>
              <a:t> </a:t>
            </a:r>
            <a:r>
              <a:rPr dirty="0" err="1">
                <a:latin typeface="Trebuchet MS" panose="020B0603020202020204" pitchFamily="34" charset="0"/>
              </a:rPr>
              <a:t>della</a:t>
            </a:r>
            <a:r>
              <a:rPr dirty="0">
                <a:latin typeface="Trebuchet MS" panose="020B0603020202020204" pitchFamily="34" charset="0"/>
              </a:rPr>
              <a:t> </a:t>
            </a:r>
            <a:r>
              <a:rPr dirty="0" err="1">
                <a:latin typeface="Trebuchet MS" panose="020B0603020202020204" pitchFamily="34" charset="0"/>
              </a:rPr>
              <a:t>prevenzione</a:t>
            </a:r>
            <a:r>
              <a:rPr dirty="0">
                <a:latin typeface="Trebuchet MS" panose="020B0603020202020204" pitchFamily="34" charset="0"/>
              </a:rPr>
              <a:t> come stile di vita, il rispetto </a:t>
            </a:r>
            <a:r>
              <a:rPr dirty="0" err="1">
                <a:latin typeface="Trebuchet MS" panose="020B0603020202020204" pitchFamily="34" charset="0"/>
              </a:rPr>
              <a:t>dei</a:t>
            </a:r>
            <a:r>
              <a:rPr dirty="0">
                <a:latin typeface="Trebuchet MS" panose="020B0603020202020204" pitchFamily="34" charset="0"/>
              </a:rPr>
              <a:t> </a:t>
            </a:r>
            <a:r>
              <a:rPr dirty="0" err="1">
                <a:latin typeface="Trebuchet MS" panose="020B0603020202020204" pitchFamily="34" charset="0"/>
              </a:rPr>
              <a:t>diritti</a:t>
            </a:r>
            <a:r>
              <a:rPr dirty="0">
                <a:latin typeface="Trebuchet MS" panose="020B0603020202020204" pitchFamily="34" charset="0"/>
              </a:rPr>
              <a:t> </a:t>
            </a:r>
            <a:r>
              <a:rPr dirty="0" err="1">
                <a:latin typeface="Trebuchet MS" panose="020B0603020202020204" pitchFamily="34" charset="0"/>
              </a:rPr>
              <a:t>riguardanti</a:t>
            </a:r>
            <a:r>
              <a:rPr dirty="0">
                <a:latin typeface="Trebuchet MS" panose="020B0603020202020204" pitchFamily="34" charset="0"/>
              </a:rPr>
              <a:t> le </a:t>
            </a:r>
            <a:r>
              <a:rPr dirty="0" err="1">
                <a:latin typeface="Trebuchet MS" panose="020B0603020202020204" pitchFamily="34" charset="0"/>
              </a:rPr>
              <a:t>scelte</a:t>
            </a:r>
            <a:r>
              <a:rPr dirty="0">
                <a:latin typeface="Trebuchet MS" panose="020B0603020202020204" pitchFamily="34" charset="0"/>
              </a:rPr>
              <a:t> </a:t>
            </a:r>
            <a:r>
              <a:rPr dirty="0" err="1">
                <a:latin typeface="Trebuchet MS" panose="020B0603020202020204" pitchFamily="34" charset="0"/>
              </a:rPr>
              <a:t>sul</a:t>
            </a:r>
            <a:r>
              <a:rPr dirty="0">
                <a:latin typeface="Trebuchet MS" panose="020B0603020202020204" pitchFamily="34" charset="0"/>
              </a:rPr>
              <a:t> </a:t>
            </a:r>
            <a:r>
              <a:rPr dirty="0" err="1">
                <a:latin typeface="Trebuchet MS" panose="020B0603020202020204" pitchFamily="34" charset="0"/>
              </a:rPr>
              <a:t>corpo</a:t>
            </a:r>
            <a:r>
              <a:rPr dirty="0">
                <a:latin typeface="Trebuchet MS" panose="020B0603020202020204" pitchFamily="34" charset="0"/>
              </a:rPr>
              <a:t> e le </a:t>
            </a:r>
            <a:r>
              <a:rPr dirty="0" err="1">
                <a:latin typeface="Trebuchet MS" panose="020B0603020202020204" pitchFamily="34" charset="0"/>
              </a:rPr>
              <a:t>pratiche</a:t>
            </a:r>
            <a:r>
              <a:rPr dirty="0">
                <a:latin typeface="Trebuchet MS" panose="020B0603020202020204" pitchFamily="34" charset="0"/>
              </a:rPr>
              <a:t> </a:t>
            </a:r>
            <a:r>
              <a:rPr dirty="0" err="1">
                <a:latin typeface="Trebuchet MS" panose="020B0603020202020204" pitchFamily="34" charset="0"/>
              </a:rPr>
              <a:t>sessuali</a:t>
            </a:r>
            <a:r>
              <a:rPr dirty="0">
                <a:latin typeface="Trebuchet MS" panose="020B0603020202020204" pitchFamily="34" charset="0"/>
              </a:rPr>
              <a:t>, con </a:t>
            </a:r>
            <a:r>
              <a:rPr dirty="0" err="1">
                <a:latin typeface="Trebuchet MS" panose="020B0603020202020204" pitchFamily="34" charset="0"/>
              </a:rPr>
              <a:t>l’obiettivo</a:t>
            </a:r>
            <a:r>
              <a:rPr dirty="0">
                <a:latin typeface="Trebuchet MS" panose="020B0603020202020204" pitchFamily="34" charset="0"/>
              </a:rPr>
              <a:t> di </a:t>
            </a:r>
            <a:r>
              <a:rPr dirty="0" err="1">
                <a:latin typeface="Trebuchet MS" panose="020B0603020202020204" pitchFamily="34" charset="0"/>
              </a:rPr>
              <a:t>costruire</a:t>
            </a:r>
            <a:r>
              <a:rPr dirty="0">
                <a:latin typeface="Trebuchet MS" panose="020B0603020202020204" pitchFamily="34" charset="0"/>
              </a:rPr>
              <a:t> </a:t>
            </a:r>
            <a:r>
              <a:rPr dirty="0" err="1">
                <a:latin typeface="Trebuchet MS" panose="020B0603020202020204" pitchFamily="34" charset="0"/>
              </a:rPr>
              <a:t>una</a:t>
            </a:r>
            <a:r>
              <a:rPr dirty="0">
                <a:latin typeface="Trebuchet MS" panose="020B0603020202020204" pitchFamily="34" charset="0"/>
              </a:rPr>
              <a:t> </a:t>
            </a:r>
            <a:r>
              <a:rPr dirty="0" err="1">
                <a:latin typeface="Trebuchet MS" panose="020B0603020202020204" pitchFamily="34" charset="0"/>
              </a:rPr>
              <a:t>società</a:t>
            </a:r>
            <a:r>
              <a:rPr dirty="0">
                <a:latin typeface="Trebuchet MS" panose="020B0603020202020204" pitchFamily="34" charset="0"/>
              </a:rPr>
              <a:t> </a:t>
            </a:r>
            <a:r>
              <a:rPr dirty="0" err="1">
                <a:latin typeface="Trebuchet MS" panose="020B0603020202020204" pitchFamily="34" charset="0"/>
              </a:rPr>
              <a:t>più</a:t>
            </a:r>
            <a:r>
              <a:rPr dirty="0">
                <a:latin typeface="Trebuchet MS" panose="020B0603020202020204" pitchFamily="34" charset="0"/>
              </a:rPr>
              <a:t> </a:t>
            </a:r>
            <a:r>
              <a:rPr dirty="0" err="1">
                <a:latin typeface="Trebuchet MS" panose="020B0603020202020204" pitchFamily="34" charset="0"/>
              </a:rPr>
              <a:t>equa</a:t>
            </a:r>
            <a:r>
              <a:rPr dirty="0">
                <a:latin typeface="Trebuchet MS" panose="020B0603020202020204" pitchFamily="34" charset="0"/>
              </a:rPr>
              <a:t>, </a:t>
            </a:r>
            <a:r>
              <a:rPr dirty="0" err="1">
                <a:latin typeface="Trebuchet MS" panose="020B0603020202020204" pitchFamily="34" charset="0"/>
              </a:rPr>
              <a:t>informata</a:t>
            </a:r>
            <a:r>
              <a:rPr dirty="0">
                <a:latin typeface="Trebuchet MS" panose="020B0603020202020204" pitchFamily="34" charset="0"/>
              </a:rPr>
              <a:t> e </a:t>
            </a:r>
            <a:r>
              <a:rPr dirty="0" err="1">
                <a:latin typeface="Trebuchet MS" panose="020B0603020202020204" pitchFamily="34" charset="0"/>
              </a:rPr>
              <a:t>consapevole</a:t>
            </a:r>
            <a:r>
              <a:rPr dirty="0">
                <a:latin typeface="Trebuchet MS" panose="020B0603020202020204" pitchFamily="34" charset="0"/>
              </a:rPr>
              <a:t>, a </a:t>
            </a:r>
            <a:r>
              <a:rPr dirty="0" err="1">
                <a:latin typeface="Trebuchet MS" panose="020B0603020202020204" pitchFamily="34" charset="0"/>
              </a:rPr>
              <a:t>partire</a:t>
            </a:r>
            <a:r>
              <a:rPr dirty="0">
                <a:latin typeface="Trebuchet MS" panose="020B0603020202020204" pitchFamily="34" charset="0"/>
              </a:rPr>
              <a:t> </a:t>
            </a:r>
            <a:r>
              <a:rPr dirty="0" err="1">
                <a:latin typeface="Trebuchet MS" panose="020B0603020202020204" pitchFamily="34" charset="0"/>
              </a:rPr>
              <a:t>dagli</a:t>
            </a:r>
            <a:r>
              <a:rPr dirty="0">
                <a:latin typeface="Trebuchet MS" panose="020B0603020202020204" pitchFamily="34" charset="0"/>
              </a:rPr>
              <a:t> </a:t>
            </a:r>
            <a:r>
              <a:rPr dirty="0" err="1">
                <a:latin typeface="Trebuchet MS" panose="020B0603020202020204" pitchFamily="34" charset="0"/>
              </a:rPr>
              <a:t>adolescenti</a:t>
            </a:r>
            <a:r>
              <a:rPr dirty="0">
                <a:latin typeface="Trebuchet MS" panose="020B0603020202020204" pitchFamily="34" charset="0"/>
              </a:rPr>
              <a:t>, </a:t>
            </a:r>
            <a:r>
              <a:rPr dirty="0" err="1">
                <a:latin typeface="Trebuchet MS" panose="020B0603020202020204" pitchFamily="34" charset="0"/>
              </a:rPr>
              <a:t>cittadini</a:t>
            </a:r>
            <a:r>
              <a:rPr dirty="0">
                <a:latin typeface="Trebuchet MS" panose="020B0603020202020204" pitchFamily="34" charset="0"/>
              </a:rPr>
              <a:t> del </a:t>
            </a:r>
            <a:r>
              <a:rPr dirty="0" err="1">
                <a:latin typeface="Trebuchet MS" panose="020B0603020202020204" pitchFamily="34" charset="0"/>
              </a:rPr>
              <a:t>futuro</a:t>
            </a:r>
            <a:r>
              <a:rPr dirty="0">
                <a:latin typeface="Trebuchet MS" panose="020B0603020202020204" pitchFamily="34" charset="0"/>
              </a:rPr>
              <a:t>.</a:t>
            </a:r>
          </a:p>
          <a:p>
            <a:pPr algn="just" defTabSz="288036">
              <a:lnSpc>
                <a:spcPts val="7100"/>
              </a:lnSpc>
              <a:defRPr sz="4725" b="0" spc="0"/>
            </a:pPr>
            <a:endParaRPr dirty="0"/>
          </a:p>
          <a:p>
            <a:pPr algn="just" defTabSz="288036">
              <a:lnSpc>
                <a:spcPts val="5500"/>
              </a:lnSpc>
              <a:defRPr sz="3339" b="0" spc="0">
                <a:solidFill>
                  <a:srgbClr val="EB659A"/>
                </a:solidFill>
              </a:defRPr>
            </a:pPr>
            <a:r>
              <a:rPr lang="it-IT" sz="4400" b="1" dirty="0">
                <a:solidFill>
                  <a:srgbClr val="002060"/>
                </a:solidFill>
                <a:latin typeface="Trebuchet MS" panose="020B0603020202020204" pitchFamily="34" charset="0"/>
              </a:rPr>
              <a:t>Azioni</a:t>
            </a:r>
            <a:r>
              <a:rPr sz="4400" b="1" dirty="0">
                <a:solidFill>
                  <a:srgbClr val="002060"/>
                </a:solidFill>
                <a:latin typeface="Trebuchet MS" panose="020B0603020202020204" pitchFamily="34" charset="0"/>
              </a:rPr>
              <a:t> del Progetto: </a:t>
            </a:r>
          </a:p>
          <a:p>
            <a:pPr algn="just" defTabSz="288036">
              <a:lnSpc>
                <a:spcPts val="5500"/>
              </a:lnSpc>
              <a:defRPr sz="3339" b="0" spc="0"/>
            </a:pPr>
            <a:r>
              <a:rPr sz="3600" dirty="0">
                <a:solidFill>
                  <a:srgbClr val="FF0000"/>
                </a:solidFill>
                <a:latin typeface="Trebuchet MS" panose="020B0603020202020204" pitchFamily="34" charset="0"/>
              </a:rPr>
              <a:t>- </a:t>
            </a:r>
            <a:r>
              <a:rPr sz="40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informare</a:t>
            </a:r>
            <a:r>
              <a:rPr sz="40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40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gli</a:t>
            </a:r>
            <a:r>
              <a:rPr sz="40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40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studenti</a:t>
            </a:r>
            <a:r>
              <a:rPr sz="40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40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sulla</a:t>
            </a:r>
            <a:r>
              <a:rPr sz="40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40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prevenzione</a:t>
            </a:r>
            <a:r>
              <a:rPr sz="40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40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delle</a:t>
            </a:r>
            <a:r>
              <a:rPr sz="4000" dirty="0">
                <a:solidFill>
                  <a:srgbClr val="FF0000"/>
                </a:solidFill>
                <a:latin typeface="Trebuchet MS" panose="020B0603020202020204" pitchFamily="34" charset="0"/>
              </a:rPr>
              <a:t> IST</a:t>
            </a:r>
            <a:r>
              <a:rPr lang="it-IT" sz="4000" dirty="0">
                <a:solidFill>
                  <a:srgbClr val="FF0000"/>
                </a:solidFill>
                <a:latin typeface="Trebuchet MS" panose="020B0603020202020204" pitchFamily="34" charset="0"/>
              </a:rPr>
              <a:t>;</a:t>
            </a:r>
            <a:endParaRPr sz="40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algn="just" defTabSz="288036">
              <a:lnSpc>
                <a:spcPts val="5500"/>
              </a:lnSpc>
              <a:defRPr sz="3339" b="0" spc="0"/>
            </a:pPr>
            <a:r>
              <a:rPr sz="4000" dirty="0">
                <a:latin typeface="Trebuchet MS" panose="020B0603020202020204" pitchFamily="34" charset="0"/>
              </a:rPr>
              <a:t>- </a:t>
            </a:r>
            <a:r>
              <a:rPr sz="4000" dirty="0" err="1">
                <a:solidFill>
                  <a:srgbClr val="003300"/>
                </a:solidFill>
                <a:latin typeface="Trebuchet MS" panose="020B0603020202020204" pitchFamily="34" charset="0"/>
              </a:rPr>
              <a:t>sviluppare</a:t>
            </a:r>
            <a:r>
              <a:rPr sz="4000" dirty="0">
                <a:solidFill>
                  <a:srgbClr val="003300"/>
                </a:solidFill>
                <a:latin typeface="Trebuchet MS" panose="020B0603020202020204" pitchFamily="34" charset="0"/>
              </a:rPr>
              <a:t> il senso di </a:t>
            </a:r>
            <a:r>
              <a:rPr sz="4000" dirty="0" err="1">
                <a:solidFill>
                  <a:srgbClr val="003300"/>
                </a:solidFill>
                <a:latin typeface="Trebuchet MS" panose="020B0603020202020204" pitchFamily="34" charset="0"/>
              </a:rPr>
              <a:t>responsabilità</a:t>
            </a:r>
            <a:r>
              <a:rPr sz="4000" dirty="0">
                <a:solidFill>
                  <a:srgbClr val="003300"/>
                </a:solidFill>
                <a:latin typeface="Trebuchet MS" panose="020B0603020202020204" pitchFamily="34" charset="0"/>
              </a:rPr>
              <a:t> verso il proprio e </a:t>
            </a:r>
            <a:r>
              <a:rPr sz="4000" dirty="0" err="1">
                <a:solidFill>
                  <a:srgbClr val="003300"/>
                </a:solidFill>
                <a:latin typeface="Trebuchet MS" panose="020B0603020202020204" pitchFamily="34" charset="0"/>
              </a:rPr>
              <a:t>altrui</a:t>
            </a:r>
            <a:r>
              <a:rPr sz="4000" dirty="0">
                <a:solidFill>
                  <a:srgbClr val="003300"/>
                </a:solidFill>
                <a:latin typeface="Trebuchet MS" panose="020B0603020202020204" pitchFamily="34" charset="0"/>
              </a:rPr>
              <a:t> </a:t>
            </a:r>
            <a:r>
              <a:rPr sz="4000" dirty="0" err="1">
                <a:solidFill>
                  <a:srgbClr val="003300"/>
                </a:solidFill>
                <a:latin typeface="Trebuchet MS" panose="020B0603020202020204" pitchFamily="34" charset="0"/>
              </a:rPr>
              <a:t>benessere</a:t>
            </a:r>
            <a:r>
              <a:rPr sz="4000" dirty="0">
                <a:solidFill>
                  <a:srgbClr val="003300"/>
                </a:solidFill>
                <a:latin typeface="Trebuchet MS" panose="020B0603020202020204" pitchFamily="34" charset="0"/>
              </a:rPr>
              <a:t> </a:t>
            </a:r>
            <a:r>
              <a:rPr sz="4000" dirty="0" err="1">
                <a:solidFill>
                  <a:srgbClr val="003300"/>
                </a:solidFill>
                <a:latin typeface="Trebuchet MS" panose="020B0603020202020204" pitchFamily="34" charset="0"/>
              </a:rPr>
              <a:t>sessuale</a:t>
            </a:r>
            <a:r>
              <a:rPr lang="it-IT" sz="4000" dirty="0">
                <a:solidFill>
                  <a:srgbClr val="003300"/>
                </a:solidFill>
                <a:latin typeface="Trebuchet MS" panose="020B0603020202020204" pitchFamily="34" charset="0"/>
              </a:rPr>
              <a:t>;</a:t>
            </a:r>
            <a:endParaRPr sz="4000" dirty="0">
              <a:solidFill>
                <a:srgbClr val="003300"/>
              </a:solidFill>
              <a:latin typeface="Trebuchet MS" panose="020B0603020202020204" pitchFamily="34" charset="0"/>
            </a:endParaRPr>
          </a:p>
          <a:p>
            <a:pPr algn="just" defTabSz="288036">
              <a:lnSpc>
                <a:spcPts val="5500"/>
              </a:lnSpc>
              <a:defRPr sz="3339" b="0" spc="0"/>
            </a:pPr>
            <a:r>
              <a:rPr sz="4000" dirty="0">
                <a:latin typeface="Trebuchet MS" panose="020B0603020202020204" pitchFamily="34" charset="0"/>
              </a:rPr>
              <a:t>- </a:t>
            </a:r>
            <a:r>
              <a:rPr sz="4000" dirty="0" err="1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valutare</a:t>
            </a:r>
            <a:r>
              <a:rPr sz="40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 le </a:t>
            </a:r>
            <a:r>
              <a:rPr sz="4000" dirty="0" err="1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conoscenze</a:t>
            </a:r>
            <a:r>
              <a:rPr sz="40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sz="4000" dirty="0" err="1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attuali</a:t>
            </a:r>
            <a:r>
              <a:rPr sz="40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sz="4000" dirty="0" err="1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degli</a:t>
            </a:r>
            <a:r>
              <a:rPr sz="40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sz="4000" dirty="0" err="1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studenti</a:t>
            </a:r>
            <a:r>
              <a:rPr sz="40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, per </a:t>
            </a:r>
            <a:r>
              <a:rPr sz="4000" dirty="0" err="1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mirare</a:t>
            </a:r>
            <a:r>
              <a:rPr sz="40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sz="4000" dirty="0" err="1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gli</a:t>
            </a:r>
            <a:r>
              <a:rPr sz="40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sz="4000" dirty="0" err="1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interventi</a:t>
            </a:r>
            <a:r>
              <a:rPr sz="40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sz="4000" dirty="0" err="1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successivi</a:t>
            </a:r>
            <a:r>
              <a:rPr lang="it-IT" sz="40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;</a:t>
            </a:r>
            <a:endParaRPr sz="40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algn="just" defTabSz="288036">
              <a:lnSpc>
                <a:spcPts val="5500"/>
              </a:lnSpc>
              <a:defRPr sz="3339" b="0" spc="0"/>
            </a:pPr>
            <a:r>
              <a:rPr sz="4000" dirty="0">
                <a:latin typeface="Trebuchet MS" panose="020B0603020202020204" pitchFamily="34" charset="0"/>
              </a:rPr>
              <a:t>- </a:t>
            </a:r>
            <a:r>
              <a:rPr sz="4000" dirty="0" err="1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offrire</a:t>
            </a:r>
            <a:r>
              <a:rPr sz="4000" dirty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 un </a:t>
            </a:r>
            <a:r>
              <a:rPr sz="4000" dirty="0" err="1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servizio</a:t>
            </a:r>
            <a:r>
              <a:rPr sz="4000" dirty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sz="4000" dirty="0" err="1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gratuito</a:t>
            </a:r>
            <a:r>
              <a:rPr sz="4000" dirty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 e </a:t>
            </a:r>
            <a:r>
              <a:rPr sz="4000" dirty="0" err="1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anonimo</a:t>
            </a:r>
            <a:r>
              <a:rPr sz="4000" dirty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 per la </a:t>
            </a:r>
            <a:r>
              <a:rPr sz="4000" dirty="0" err="1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diagnosi</a:t>
            </a:r>
            <a:r>
              <a:rPr sz="4000" dirty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sz="4000" dirty="0" err="1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delle</a:t>
            </a:r>
            <a:r>
              <a:rPr sz="4000" dirty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 IST</a:t>
            </a:r>
            <a:r>
              <a:rPr lang="it-IT" sz="4000" dirty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;</a:t>
            </a:r>
            <a:endParaRPr sz="4000" dirty="0">
              <a:solidFill>
                <a:schemeClr val="accent5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algn="just" defTabSz="288036">
              <a:lnSpc>
                <a:spcPts val="5500"/>
              </a:lnSpc>
              <a:defRPr sz="3339" b="0" spc="0"/>
            </a:pPr>
            <a:r>
              <a:rPr sz="4000" dirty="0">
                <a:latin typeface="Trebuchet MS" panose="020B0603020202020204" pitchFamily="34" charset="0"/>
              </a:rPr>
              <a:t>- </a:t>
            </a:r>
            <a:r>
              <a:rPr sz="4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coinvolgere</a:t>
            </a:r>
            <a:r>
              <a:rPr sz="4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sz="4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gli</a:t>
            </a:r>
            <a:r>
              <a:rPr sz="4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sz="4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studenti</a:t>
            </a:r>
            <a:r>
              <a:rPr sz="4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sz="4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attraverso</a:t>
            </a:r>
            <a:r>
              <a:rPr sz="4000" dirty="0">
                <a:solidFill>
                  <a:srgbClr val="002060"/>
                </a:solidFill>
                <a:latin typeface="Trebuchet MS" panose="020B0603020202020204" pitchFamily="34" charset="0"/>
              </a:rPr>
              <a:t> un </a:t>
            </a:r>
            <a:r>
              <a:rPr sz="4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concorso</a:t>
            </a:r>
            <a:r>
              <a:rPr sz="4000" dirty="0">
                <a:solidFill>
                  <a:srgbClr val="002060"/>
                </a:solidFill>
                <a:latin typeface="Trebuchet MS" panose="020B0603020202020204" pitchFamily="34" charset="0"/>
              </a:rPr>
              <a:t> in cui </a:t>
            </a:r>
            <a:r>
              <a:rPr sz="4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verrà</a:t>
            </a:r>
            <a:r>
              <a:rPr sz="4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sz="4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premiato</a:t>
            </a:r>
            <a:r>
              <a:rPr sz="4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sz="4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l’elaborato</a:t>
            </a:r>
            <a:r>
              <a:rPr sz="4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sz="4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più</a:t>
            </a:r>
            <a:r>
              <a:rPr sz="4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sz="4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efficace</a:t>
            </a:r>
            <a:r>
              <a:rPr sz="4000" dirty="0">
                <a:solidFill>
                  <a:srgbClr val="002060"/>
                </a:solidFill>
                <a:latin typeface="Trebuchet MS" panose="020B0603020202020204" pitchFamily="34" charset="0"/>
              </a:rPr>
              <a:t>.</a:t>
            </a:r>
          </a:p>
          <a:p>
            <a:pPr algn="just" defTabSz="288036">
              <a:lnSpc>
                <a:spcPts val="3900"/>
              </a:lnSpc>
              <a:defRPr sz="2016" b="0" spc="0"/>
            </a:pPr>
            <a:endParaRPr dirty="0"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>
            <a:extLst>
              <a:ext uri="{FF2B5EF4-FFF2-40B4-BE49-F238E27FC236}">
                <a16:creationId xmlns:a16="http://schemas.microsoft.com/office/drawing/2014/main" id="{FF06C347-B24D-15C9-C1A7-9955146A42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4869" y="629265"/>
            <a:ext cx="22154261" cy="2641600"/>
          </a:xfrm>
        </p:spPr>
        <p:txBody>
          <a:bodyPr>
            <a:normAutofit/>
          </a:bodyPr>
          <a:lstStyle/>
          <a:p>
            <a:pPr eaLnBrk="1" hangingPunct="1"/>
            <a:r>
              <a:rPr lang="it-IT" altLang="it-IT" sz="8000" dirty="0">
                <a:solidFill>
                  <a:srgbClr val="002060"/>
                </a:solidFill>
                <a:latin typeface="Trebuchet MS" panose="020B0603020202020204" pitchFamily="34" charset="0"/>
              </a:rPr>
              <a:t>Quali sono le indagini di laboratorio più opportune?</a:t>
            </a:r>
          </a:p>
        </p:txBody>
      </p:sp>
      <p:sp>
        <p:nvSpPr>
          <p:cNvPr id="33795" name="Rectangle 5">
            <a:extLst>
              <a:ext uri="{FF2B5EF4-FFF2-40B4-BE49-F238E27FC236}">
                <a16:creationId xmlns:a16="http://schemas.microsoft.com/office/drawing/2014/main" id="{CD9742BF-2D80-FE9C-FF9A-C8580E8267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1445" y="4624644"/>
            <a:ext cx="21911187" cy="8702676"/>
          </a:xfrm>
        </p:spPr>
        <p:txBody>
          <a:bodyPr>
            <a:normAutofit/>
          </a:bodyPr>
          <a:lstStyle/>
          <a:p>
            <a:pPr lvl="1" eaLnBrk="1" hangingPunct="1"/>
            <a:r>
              <a:rPr lang="it-IT" altLang="it-IT" sz="6600" b="1" i="1" dirty="0">
                <a:solidFill>
                  <a:schemeClr val="accent2"/>
                </a:solidFill>
                <a:latin typeface="Trebuchet MS" panose="020B0603020202020204" pitchFamily="34" charset="0"/>
              </a:rPr>
              <a:t>Test di screening</a:t>
            </a:r>
            <a:r>
              <a:rPr lang="it-IT" altLang="it-IT" sz="6600" b="1" dirty="0">
                <a:latin typeface="Trebuchet MS" panose="020B0603020202020204" pitchFamily="34" charset="0"/>
              </a:rPr>
              <a:t> su tampone vulvare, vaginale, cervicale, balano-prepuziale, ecc.</a:t>
            </a:r>
          </a:p>
          <a:p>
            <a:pPr lvl="1" eaLnBrk="1" hangingPunct="1"/>
            <a:endParaRPr lang="it-IT" altLang="it-IT" sz="5400" b="1" dirty="0">
              <a:latin typeface="Trebuchet MS" panose="020B0603020202020204" pitchFamily="34" charset="0"/>
            </a:endParaRPr>
          </a:p>
          <a:p>
            <a:pPr lvl="1" eaLnBrk="1" hangingPunct="1"/>
            <a:r>
              <a:rPr lang="it-IT" altLang="it-IT" sz="6600" b="1" i="1" dirty="0">
                <a:solidFill>
                  <a:srgbClr val="008000"/>
                </a:solidFill>
                <a:latin typeface="Trebuchet MS" panose="020B0603020202020204" pitchFamily="34" charset="0"/>
              </a:rPr>
              <a:t>Tipizzazione genomica</a:t>
            </a:r>
            <a:r>
              <a:rPr lang="it-IT" altLang="it-IT" sz="6600" b="1" dirty="0">
                <a:latin typeface="Trebuchet MS" panose="020B0603020202020204" pitchFamily="34" charset="0"/>
              </a:rPr>
              <a:t> (se il test di screening è positivo)</a:t>
            </a:r>
          </a:p>
          <a:p>
            <a:pPr lvl="1" eaLnBrk="1" hangingPunct="1"/>
            <a:endParaRPr lang="it-IT" altLang="it-IT" sz="5400" b="1" dirty="0">
              <a:latin typeface="Trebuchet MS" panose="020B0603020202020204" pitchFamily="34" charset="0"/>
            </a:endParaRPr>
          </a:p>
          <a:p>
            <a:pPr lvl="1" eaLnBrk="1" hangingPunct="1"/>
            <a:r>
              <a:rPr lang="it-IT" altLang="it-IT" sz="6600" b="1" i="1" dirty="0">
                <a:solidFill>
                  <a:srgbClr val="C30549"/>
                </a:solidFill>
                <a:latin typeface="Trebuchet MS" panose="020B0603020202020204" pitchFamily="34" charset="0"/>
              </a:rPr>
              <a:t>RNA messaggero</a:t>
            </a:r>
            <a:r>
              <a:rPr lang="it-IT" altLang="it-IT" sz="6600" b="1" dirty="0">
                <a:latin typeface="Trebuchet MS" panose="020B0603020202020204" pitchFamily="34" charset="0"/>
              </a:rPr>
              <a:t> (infezione attiva)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La Condilomatosi è una condizione benigna, dall’aspetto di una verruca, che affligge entrambi i sessi…"/>
          <p:cNvSpPr txBox="1">
            <a:spLocks noGrp="1"/>
          </p:cNvSpPr>
          <p:nvPr>
            <p:ph type="body" sz="quarter" idx="1"/>
          </p:nvPr>
        </p:nvSpPr>
        <p:spPr>
          <a:xfrm>
            <a:off x="440907" y="3072773"/>
            <a:ext cx="9597615" cy="10643227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algn="just" defTabSz="338835">
              <a:spcBef>
                <a:spcPts val="1300"/>
              </a:spcBef>
              <a:buFont typeface="Wingdings" panose="05000000000000000000" pitchFamily="2" charset="2"/>
              <a:buChar char="ü"/>
              <a:defRPr sz="2435"/>
            </a:pP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La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Condilomatosi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è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una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condizione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benigna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,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dall’aspetto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di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una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verruca,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che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affligge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entrambi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i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sessi</a:t>
            </a:r>
            <a:endParaRPr sz="3600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 algn="just" defTabSz="338835">
              <a:spcBef>
                <a:spcPts val="1300"/>
              </a:spcBef>
              <a:buFont typeface="Wingdings" panose="05000000000000000000" pitchFamily="2" charset="2"/>
              <a:buChar char="ü"/>
              <a:defRPr sz="2435"/>
            </a:pP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È molto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contagiosa</a:t>
            </a:r>
            <a:endParaRPr sz="3600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 algn="just" defTabSz="338835">
              <a:spcBef>
                <a:spcPts val="1300"/>
              </a:spcBef>
              <a:buFont typeface="Wingdings" panose="05000000000000000000" pitchFamily="2" charset="2"/>
              <a:buChar char="ü"/>
              <a:defRPr sz="2435"/>
            </a:pP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È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correlata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alla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presenza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di tipi di HPV a basso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rischio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(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soprattutto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6 e 11)</a:t>
            </a:r>
          </a:p>
          <a:p>
            <a:pPr algn="just" defTabSz="338835">
              <a:spcBef>
                <a:spcPts val="1300"/>
              </a:spcBef>
              <a:buFont typeface="Wingdings" panose="05000000000000000000" pitchFamily="2" charset="2"/>
              <a:buChar char="ü"/>
              <a:defRPr sz="2435"/>
            </a:pP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I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Condilomi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spesso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non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provocano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disturbi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,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possono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dare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fastidio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o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prurito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e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sensazione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di disagio</a:t>
            </a:r>
          </a:p>
          <a:p>
            <a:pPr algn="just" defTabSz="338835">
              <a:spcBef>
                <a:spcPts val="1300"/>
              </a:spcBef>
              <a:buFont typeface="Wingdings" panose="05000000000000000000" pitchFamily="2" charset="2"/>
              <a:buChar char="ü"/>
              <a:defRPr sz="2435"/>
            </a:pP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Tendono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ad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estendersi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alle zone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circostanti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e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sono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soggetti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a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frequenti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recidive</a:t>
            </a:r>
            <a:endParaRPr sz="3600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 algn="just" defTabSz="338835">
              <a:spcBef>
                <a:spcPts val="1300"/>
              </a:spcBef>
              <a:buFont typeface="Wingdings" panose="05000000000000000000" pitchFamily="2" charset="2"/>
              <a:buChar char="ü"/>
              <a:defRPr sz="2435"/>
            </a:pP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Se non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adeguatamente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trattati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,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i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Condilomi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possono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aumentare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di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numero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e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dimensione</a:t>
            </a:r>
            <a:endParaRPr sz="3600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 algn="just" defTabSz="338835">
              <a:spcBef>
                <a:spcPts val="1300"/>
              </a:spcBef>
              <a:buFont typeface="Wingdings" panose="05000000000000000000" pitchFamily="2" charset="2"/>
              <a:buChar char="ü"/>
              <a:defRPr sz="2435"/>
            </a:pP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Talvolta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,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possono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guarire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spontaneamente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ma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si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consiglia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la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rimozione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mediante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crioterapia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, laser-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terapia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,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diatermocoagulazione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,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asportazione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chirurgica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o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mediante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l’applicazione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locale di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farmaci</a:t>
            </a:r>
            <a:endParaRPr sz="3600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 algn="just" defTabSz="338835">
              <a:spcBef>
                <a:spcPts val="1300"/>
              </a:spcBef>
              <a:buFont typeface="Wingdings" panose="05000000000000000000" pitchFamily="2" charset="2"/>
              <a:buChar char="ü"/>
              <a:defRPr sz="2435"/>
            </a:pP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Il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vaccino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9-valente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contiene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anche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i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36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virotipi</a:t>
            </a:r>
            <a:r>
              <a:rPr sz="3600" dirty="0">
                <a:solidFill>
                  <a:srgbClr val="0070C0"/>
                </a:solidFill>
                <a:latin typeface="Trebuchet MS" panose="020B0603020202020204" pitchFamily="34" charset="0"/>
              </a:rPr>
              <a:t> 6 e 11</a:t>
            </a:r>
          </a:p>
        </p:txBody>
      </p:sp>
      <p:sp>
        <p:nvSpPr>
          <p:cNvPr id="244" name="Papillomavirus a basso rischio"/>
          <p:cNvSpPr txBox="1">
            <a:spLocks noGrp="1"/>
          </p:cNvSpPr>
          <p:nvPr>
            <p:ph type="title"/>
          </p:nvPr>
        </p:nvSpPr>
        <p:spPr>
          <a:xfrm>
            <a:off x="440907" y="82717"/>
            <a:ext cx="9972516" cy="3068291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002060"/>
                </a:solidFill>
                <a:latin typeface="Trebuchet MS" panose="020B0603020202020204" pitchFamily="34" charset="0"/>
              </a:rPr>
              <a:t>Papillomavirus a basso </a:t>
            </a:r>
            <a:r>
              <a:rPr dirty="0" err="1">
                <a:solidFill>
                  <a:srgbClr val="002060"/>
                </a:solidFill>
                <a:latin typeface="Trebuchet MS" panose="020B0603020202020204" pitchFamily="34" charset="0"/>
              </a:rPr>
              <a:t>rischio</a:t>
            </a:r>
            <a:endParaRPr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245" name="Screenshot 2023-11-22 alle 18.27.38.png" descr="Screenshot 2023-11-22 alle 18.27.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9248" y="1068018"/>
            <a:ext cx="13039744" cy="6806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Screenshot 2023-12-10 alle 11.32.25.png" descr="Screenshot 2023-12-10 alle 11.32.2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522" y="10112286"/>
            <a:ext cx="9967570" cy="3024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Screenshot 2023-12-10 alle 11.32.57.png" descr="Screenshot 2023-12-10 alle 11.32.5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1991" y="8145219"/>
            <a:ext cx="3937001" cy="4991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ossono causare:…"/>
          <p:cNvSpPr txBox="1">
            <a:spLocks noGrp="1"/>
          </p:cNvSpPr>
          <p:nvPr>
            <p:ph type="body" sz="quarter" idx="1"/>
          </p:nvPr>
        </p:nvSpPr>
        <p:spPr>
          <a:xfrm>
            <a:off x="374137" y="6311900"/>
            <a:ext cx="10421681" cy="61849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sz="80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Possono</a:t>
            </a:r>
            <a:r>
              <a:rPr sz="80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80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causare</a:t>
            </a:r>
            <a:r>
              <a:rPr sz="8000" dirty="0">
                <a:solidFill>
                  <a:srgbClr val="FF0000"/>
                </a:solidFill>
                <a:latin typeface="Trebuchet MS" panose="020B0603020202020204" pitchFamily="34" charset="0"/>
              </a:rPr>
              <a:t>:</a:t>
            </a:r>
            <a:endParaRPr lang="it-IT" sz="80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sz="80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lvl="1"/>
            <a:r>
              <a:rPr sz="72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Lesioni</a:t>
            </a:r>
            <a:r>
              <a:rPr sz="72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72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precancerose</a:t>
            </a:r>
            <a:endParaRPr lang="it-IT" sz="72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lvl="1"/>
            <a:endParaRPr sz="72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lvl="1"/>
            <a:r>
              <a:rPr sz="72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Tumore</a:t>
            </a:r>
            <a:r>
              <a:rPr sz="7200" dirty="0">
                <a:solidFill>
                  <a:srgbClr val="FF0000"/>
                </a:solidFill>
                <a:latin typeface="Trebuchet MS" panose="020B0603020202020204" pitchFamily="34" charset="0"/>
              </a:rPr>
              <a:t> del </a:t>
            </a:r>
            <a:r>
              <a:rPr sz="72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collo</a:t>
            </a:r>
            <a:r>
              <a:rPr sz="72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72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dell’utero</a:t>
            </a:r>
            <a:endParaRPr sz="72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250" name="Papillomavirus ad alto rischio"/>
          <p:cNvSpPr txBox="1">
            <a:spLocks noGrp="1"/>
          </p:cNvSpPr>
          <p:nvPr>
            <p:ph type="title"/>
          </p:nvPr>
        </p:nvSpPr>
        <p:spPr>
          <a:xfrm>
            <a:off x="1219199" y="935304"/>
            <a:ext cx="9576619" cy="30682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sz="11500" dirty="0">
                <a:solidFill>
                  <a:srgbClr val="002060"/>
                </a:solidFill>
                <a:latin typeface="Trebuchet MS" panose="020B0603020202020204" pitchFamily="34" charset="0"/>
              </a:rPr>
              <a:t>Papillomavirus ad alto </a:t>
            </a:r>
            <a:r>
              <a:rPr sz="115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rischio</a:t>
            </a:r>
            <a:endParaRPr sz="115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252" name="Screenshot 2023-12-04 alle 18.08.50.png" descr="Screenshot 2023-12-04 alle 18.08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0862" y="617572"/>
            <a:ext cx="12319001" cy="562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Screenshot 2023-12-04 alle 18.06.28.png" descr="Screenshot 2023-12-04 alle 18.06.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1683" y="6802290"/>
            <a:ext cx="12318180" cy="69137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ome si fa ad evitare queste malattie?"/>
          <p:cNvSpPr txBox="1">
            <a:spLocks noGrp="1"/>
          </p:cNvSpPr>
          <p:nvPr>
            <p:ph type="title"/>
          </p:nvPr>
        </p:nvSpPr>
        <p:spPr>
          <a:xfrm>
            <a:off x="1000706" y="363794"/>
            <a:ext cx="22164094" cy="26416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>
                <a:solidFill>
                  <a:srgbClr val="002060"/>
                </a:solidFill>
                <a:latin typeface="Trebuchet MS" panose="020B0603020202020204" pitchFamily="34" charset="0"/>
              </a:rPr>
              <a:t>Come </a:t>
            </a:r>
            <a:r>
              <a:rPr dirty="0" err="1">
                <a:solidFill>
                  <a:srgbClr val="002060"/>
                </a:solidFill>
                <a:latin typeface="Trebuchet MS" panose="020B0603020202020204" pitchFamily="34" charset="0"/>
              </a:rPr>
              <a:t>evitare</a:t>
            </a:r>
            <a:r>
              <a:rPr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002060"/>
                </a:solidFill>
                <a:latin typeface="Trebuchet MS" panose="020B0603020202020204" pitchFamily="34" charset="0"/>
              </a:rPr>
              <a:t>queste</a:t>
            </a:r>
            <a:r>
              <a:rPr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002060"/>
                </a:solidFill>
                <a:latin typeface="Trebuchet MS" panose="020B0603020202020204" pitchFamily="34" charset="0"/>
              </a:rPr>
              <a:t>malattie</a:t>
            </a:r>
            <a:endParaRPr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256" name="- Per ridurre il rischio di ammalarsi, basta evitare l’infezione da Papillomavirus…"/>
          <p:cNvSpPr txBox="1">
            <a:spLocks noGrp="1"/>
          </p:cNvSpPr>
          <p:nvPr>
            <p:ph type="body" idx="1"/>
          </p:nvPr>
        </p:nvSpPr>
        <p:spPr>
          <a:xfrm>
            <a:off x="1219200" y="4449506"/>
            <a:ext cx="21945600" cy="89027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dirty="0">
                <a:solidFill>
                  <a:srgbClr val="FE0000"/>
                </a:solidFill>
                <a:latin typeface="Trebuchet MS" panose="020B0603020202020204" pitchFamily="34" charset="0"/>
              </a:rPr>
              <a:t>Per </a:t>
            </a:r>
            <a:r>
              <a:rPr dirty="0" err="1">
                <a:solidFill>
                  <a:srgbClr val="FE0000"/>
                </a:solidFill>
                <a:latin typeface="Trebuchet MS" panose="020B0603020202020204" pitchFamily="34" charset="0"/>
              </a:rPr>
              <a:t>ridurre</a:t>
            </a:r>
            <a:r>
              <a:rPr dirty="0">
                <a:solidFill>
                  <a:srgbClr val="FE0000"/>
                </a:solidFill>
                <a:latin typeface="Trebuchet MS" panose="020B0603020202020204" pitchFamily="34" charset="0"/>
              </a:rPr>
              <a:t> il </a:t>
            </a:r>
            <a:r>
              <a:rPr dirty="0" err="1">
                <a:solidFill>
                  <a:srgbClr val="FE0000"/>
                </a:solidFill>
                <a:latin typeface="Trebuchet MS" panose="020B0603020202020204" pitchFamily="34" charset="0"/>
              </a:rPr>
              <a:t>rischio</a:t>
            </a:r>
            <a:r>
              <a:rPr dirty="0">
                <a:solidFill>
                  <a:srgbClr val="FE0000"/>
                </a:solidFill>
                <a:latin typeface="Trebuchet MS" panose="020B0603020202020204" pitchFamily="34" charset="0"/>
              </a:rPr>
              <a:t> di </a:t>
            </a:r>
            <a:r>
              <a:rPr dirty="0" err="1">
                <a:solidFill>
                  <a:srgbClr val="FE0000"/>
                </a:solidFill>
                <a:latin typeface="Trebuchet MS" panose="020B0603020202020204" pitchFamily="34" charset="0"/>
              </a:rPr>
              <a:t>ammalarsi</a:t>
            </a:r>
            <a:r>
              <a:rPr dirty="0">
                <a:solidFill>
                  <a:srgbClr val="FE0000"/>
                </a:solidFill>
                <a:latin typeface="Trebuchet MS" panose="020B0603020202020204" pitchFamily="34" charset="0"/>
              </a:rPr>
              <a:t>, basta </a:t>
            </a:r>
            <a:r>
              <a:rPr dirty="0" err="1">
                <a:solidFill>
                  <a:srgbClr val="FE0000"/>
                </a:solidFill>
                <a:latin typeface="Trebuchet MS" panose="020B0603020202020204" pitchFamily="34" charset="0"/>
              </a:rPr>
              <a:t>evitare</a:t>
            </a:r>
            <a:r>
              <a:rPr dirty="0">
                <a:solidFill>
                  <a:srgbClr val="FE000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FE0000"/>
                </a:solidFill>
                <a:latin typeface="Trebuchet MS" panose="020B0603020202020204" pitchFamily="34" charset="0"/>
              </a:rPr>
              <a:t>l’infezione</a:t>
            </a:r>
            <a:r>
              <a:rPr dirty="0">
                <a:solidFill>
                  <a:srgbClr val="FE0000"/>
                </a:solidFill>
                <a:latin typeface="Trebuchet MS" panose="020B0603020202020204" pitchFamily="34" charset="0"/>
              </a:rPr>
              <a:t> da Papillomavirus</a:t>
            </a:r>
            <a:endParaRPr lang="it-IT" dirty="0">
              <a:solidFill>
                <a:srgbClr val="FE0000"/>
              </a:solidFill>
              <a:latin typeface="Trebuchet MS" panose="020B0603020202020204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q"/>
            </a:pPr>
            <a:endParaRPr dirty="0">
              <a:solidFill>
                <a:srgbClr val="FE0000"/>
              </a:solidFill>
              <a:latin typeface="Trebuchet MS" panose="020B0603020202020204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dirty="0">
                <a:solidFill>
                  <a:srgbClr val="FE0000"/>
                </a:solidFill>
                <a:latin typeface="Trebuchet MS" panose="020B0603020202020204" pitchFamily="34" charset="0"/>
              </a:rPr>
              <a:t>E’ utile </a:t>
            </a:r>
            <a:r>
              <a:rPr dirty="0" err="1">
                <a:solidFill>
                  <a:srgbClr val="FE0000"/>
                </a:solidFill>
                <a:latin typeface="Trebuchet MS" panose="020B0603020202020204" pitchFamily="34" charset="0"/>
              </a:rPr>
              <a:t>eseguire</a:t>
            </a:r>
            <a:r>
              <a:rPr dirty="0">
                <a:solidFill>
                  <a:srgbClr val="FE0000"/>
                </a:solidFill>
                <a:latin typeface="Trebuchet MS" panose="020B0603020202020204" pitchFamily="34" charset="0"/>
              </a:rPr>
              <a:t> le opportune </a:t>
            </a:r>
            <a:r>
              <a:rPr dirty="0" err="1">
                <a:solidFill>
                  <a:srgbClr val="FE0000"/>
                </a:solidFill>
                <a:latin typeface="Trebuchet MS" panose="020B0603020202020204" pitchFamily="34" charset="0"/>
              </a:rPr>
              <a:t>indagini</a:t>
            </a:r>
            <a:r>
              <a:rPr dirty="0">
                <a:solidFill>
                  <a:srgbClr val="FE0000"/>
                </a:solidFill>
                <a:latin typeface="Trebuchet MS" panose="020B0603020202020204" pitchFamily="34" charset="0"/>
              </a:rPr>
              <a:t> di </a:t>
            </a:r>
            <a:r>
              <a:rPr dirty="0" err="1">
                <a:solidFill>
                  <a:srgbClr val="FE0000"/>
                </a:solidFill>
                <a:latin typeface="Trebuchet MS" panose="020B0603020202020204" pitchFamily="34" charset="0"/>
              </a:rPr>
              <a:t>laboratorio</a:t>
            </a:r>
            <a:r>
              <a:rPr dirty="0">
                <a:solidFill>
                  <a:srgbClr val="FE0000"/>
                </a:solidFill>
                <a:latin typeface="Trebuchet MS" panose="020B0603020202020204" pitchFamily="34" charset="0"/>
              </a:rPr>
              <a:t> (test di screening: </a:t>
            </a:r>
            <a:r>
              <a:rPr dirty="0" err="1">
                <a:solidFill>
                  <a:srgbClr val="FE0000"/>
                </a:solidFill>
                <a:latin typeface="Trebuchet MS" panose="020B0603020202020204" pitchFamily="34" charset="0"/>
              </a:rPr>
              <a:t>tampone</a:t>
            </a:r>
            <a:r>
              <a:rPr dirty="0">
                <a:solidFill>
                  <a:srgbClr val="FE000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FE0000"/>
                </a:solidFill>
                <a:latin typeface="Trebuchet MS" panose="020B0603020202020204" pitchFamily="34" charset="0"/>
              </a:rPr>
              <a:t>vulvare</a:t>
            </a:r>
            <a:r>
              <a:rPr dirty="0">
                <a:solidFill>
                  <a:srgbClr val="FE0000"/>
                </a:solidFill>
                <a:latin typeface="Trebuchet MS" panose="020B0603020202020204" pitchFamily="34" charset="0"/>
              </a:rPr>
              <a:t>, </a:t>
            </a:r>
            <a:r>
              <a:rPr dirty="0" err="1">
                <a:solidFill>
                  <a:srgbClr val="FE0000"/>
                </a:solidFill>
                <a:latin typeface="Trebuchet MS" panose="020B0603020202020204" pitchFamily="34" charset="0"/>
              </a:rPr>
              <a:t>vaginale</a:t>
            </a:r>
            <a:r>
              <a:rPr dirty="0">
                <a:solidFill>
                  <a:srgbClr val="FE0000"/>
                </a:solidFill>
                <a:latin typeface="Trebuchet MS" panose="020B0603020202020204" pitchFamily="34" charset="0"/>
              </a:rPr>
              <a:t>, cervicale, </a:t>
            </a:r>
            <a:r>
              <a:rPr dirty="0" err="1">
                <a:solidFill>
                  <a:srgbClr val="FE0000"/>
                </a:solidFill>
                <a:latin typeface="Trebuchet MS" panose="020B0603020202020204" pitchFamily="34" charset="0"/>
              </a:rPr>
              <a:t>balano-prepuziale</a:t>
            </a:r>
            <a:r>
              <a:rPr dirty="0">
                <a:solidFill>
                  <a:srgbClr val="FE0000"/>
                </a:solidFill>
                <a:latin typeface="Trebuchet MS" panose="020B0603020202020204" pitchFamily="34" charset="0"/>
              </a:rPr>
              <a:t>) e </a:t>
            </a:r>
            <a:r>
              <a:rPr dirty="0" err="1">
                <a:solidFill>
                  <a:srgbClr val="FE0000"/>
                </a:solidFill>
                <a:latin typeface="Trebuchet MS" panose="020B0603020202020204" pitchFamily="34" charset="0"/>
              </a:rPr>
              <a:t>aderire</a:t>
            </a:r>
            <a:r>
              <a:rPr dirty="0">
                <a:solidFill>
                  <a:srgbClr val="FE0000"/>
                </a:solidFill>
                <a:latin typeface="Trebuchet MS" panose="020B0603020202020204" pitchFamily="34" charset="0"/>
              </a:rPr>
              <a:t> ai </a:t>
            </a:r>
            <a:r>
              <a:rPr dirty="0" err="1">
                <a:solidFill>
                  <a:srgbClr val="FE0000"/>
                </a:solidFill>
                <a:latin typeface="Trebuchet MS" panose="020B0603020202020204" pitchFamily="34" charset="0"/>
              </a:rPr>
              <a:t>programmi</a:t>
            </a:r>
            <a:r>
              <a:rPr dirty="0">
                <a:solidFill>
                  <a:srgbClr val="FE0000"/>
                </a:solidFill>
                <a:latin typeface="Trebuchet MS" panose="020B0603020202020204" pitchFamily="34" charset="0"/>
              </a:rPr>
              <a:t> di screening </a:t>
            </a:r>
            <a:r>
              <a:rPr dirty="0" err="1">
                <a:solidFill>
                  <a:srgbClr val="FE0000"/>
                </a:solidFill>
                <a:latin typeface="Trebuchet MS" panose="020B0603020202020204" pitchFamily="34" charset="0"/>
              </a:rPr>
              <a:t>gratuiti</a:t>
            </a:r>
            <a:endParaRPr lang="it-IT" dirty="0">
              <a:solidFill>
                <a:srgbClr val="FE0000"/>
              </a:solidFill>
              <a:latin typeface="Trebuchet MS" panose="020B0603020202020204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q"/>
            </a:pPr>
            <a:endParaRPr dirty="0">
              <a:solidFill>
                <a:srgbClr val="FE0000"/>
              </a:solidFill>
              <a:latin typeface="Trebuchet MS" panose="020B0603020202020204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dirty="0">
                <a:solidFill>
                  <a:srgbClr val="FE0000"/>
                </a:solidFill>
                <a:latin typeface="Trebuchet MS" panose="020B0603020202020204" pitchFamily="34" charset="0"/>
              </a:rPr>
              <a:t>E’ </a:t>
            </a:r>
            <a:r>
              <a:rPr dirty="0" err="1">
                <a:solidFill>
                  <a:srgbClr val="FE0000"/>
                </a:solidFill>
                <a:latin typeface="Trebuchet MS" panose="020B0603020202020204" pitchFamily="34" charset="0"/>
              </a:rPr>
              <a:t>possibile</a:t>
            </a:r>
            <a:r>
              <a:rPr dirty="0">
                <a:solidFill>
                  <a:srgbClr val="FE000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FE0000"/>
                </a:solidFill>
                <a:latin typeface="Trebuchet MS" panose="020B0603020202020204" pitchFamily="34" charset="0"/>
              </a:rPr>
              <a:t>adottare</a:t>
            </a:r>
            <a:r>
              <a:rPr dirty="0">
                <a:solidFill>
                  <a:srgbClr val="FE0000"/>
                </a:solidFill>
                <a:latin typeface="Trebuchet MS" panose="020B0603020202020204" pitchFamily="34" charset="0"/>
              </a:rPr>
              <a:t> la </a:t>
            </a:r>
            <a:r>
              <a:rPr dirty="0" err="1">
                <a:solidFill>
                  <a:srgbClr val="FE0000"/>
                </a:solidFill>
                <a:latin typeface="Trebuchet MS" panose="020B0603020202020204" pitchFamily="34" charset="0"/>
              </a:rPr>
              <a:t>strategia</a:t>
            </a:r>
            <a:r>
              <a:rPr dirty="0">
                <a:solidFill>
                  <a:srgbClr val="FE000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FE0000"/>
                </a:solidFill>
                <a:latin typeface="Trebuchet MS" panose="020B0603020202020204" pitchFamily="34" charset="0"/>
              </a:rPr>
              <a:t>della</a:t>
            </a:r>
            <a:r>
              <a:rPr dirty="0">
                <a:solidFill>
                  <a:srgbClr val="FE000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FE0000"/>
                </a:solidFill>
                <a:latin typeface="Trebuchet MS" panose="020B0603020202020204" pitchFamily="34" charset="0"/>
              </a:rPr>
              <a:t>diagnosi</a:t>
            </a:r>
            <a:r>
              <a:rPr dirty="0">
                <a:solidFill>
                  <a:srgbClr val="FE0000"/>
                </a:solidFill>
                <a:latin typeface="Trebuchet MS" panose="020B0603020202020204" pitchFamily="34" charset="0"/>
              </a:rPr>
              <a:t> </a:t>
            </a:r>
            <a:r>
              <a:rPr dirty="0" err="1">
                <a:solidFill>
                  <a:srgbClr val="FE0000"/>
                </a:solidFill>
                <a:latin typeface="Trebuchet MS" panose="020B0603020202020204" pitchFamily="34" charset="0"/>
              </a:rPr>
              <a:t>precoce</a:t>
            </a:r>
            <a:endParaRPr dirty="0">
              <a:solidFill>
                <a:srgbClr val="FE0000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FA0FED-8C1F-0587-EADA-E5071BF84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1" y="730336"/>
            <a:ext cx="17193336" cy="2641600"/>
          </a:xfrm>
        </p:spPr>
        <p:txBody>
          <a:bodyPr/>
          <a:lstStyle/>
          <a:p>
            <a:r>
              <a:rPr lang="it-IT" dirty="0">
                <a:solidFill>
                  <a:srgbClr val="002060"/>
                </a:solidFill>
                <a:latin typeface="Trebuchet MS" panose="020B0603020202020204" pitchFamily="34" charset="0"/>
              </a:rPr>
              <a:t>Cos’è il </a:t>
            </a:r>
            <a:r>
              <a:rPr lang="it-IT" dirty="0" err="1">
                <a:solidFill>
                  <a:srgbClr val="002060"/>
                </a:solidFill>
                <a:latin typeface="Trebuchet MS" panose="020B0603020202020204" pitchFamily="34" charset="0"/>
              </a:rPr>
              <a:t>PAP-test</a:t>
            </a:r>
            <a:r>
              <a:rPr lang="it-IT" dirty="0">
                <a:solidFill>
                  <a:srgbClr val="002060"/>
                </a:solidFill>
                <a:latin typeface="Trebuchet MS" panose="020B0603020202020204" pitchFamily="34" charset="0"/>
              </a:rPr>
              <a:t>?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F245EDA-ACFF-856F-2134-6D3DA91D2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1" y="3594099"/>
            <a:ext cx="12791768" cy="976793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it-IT" dirty="0">
                <a:solidFill>
                  <a:srgbClr val="0070C0"/>
                </a:solidFill>
                <a:latin typeface="Trebuchet MS" panose="020B0603020202020204" pitchFamily="34" charset="0"/>
              </a:rPr>
              <a:t>È un esame che serve per scoprire se il virus del Papilloma, infettando le cellule del collo dell’utero, ha provocato lesioni sul collo dell’utero.</a:t>
            </a:r>
          </a:p>
          <a:p>
            <a:pPr algn="just"/>
            <a:endParaRPr lang="it-IT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it-IT" dirty="0">
                <a:solidFill>
                  <a:srgbClr val="0070C0"/>
                </a:solidFill>
                <a:latin typeface="Trebuchet MS" panose="020B0603020202020204" pitchFamily="34" charset="0"/>
              </a:rPr>
              <a:t>È molto utile perché permette di scoprire eventuali lesioni del collo dell’utero quando queste sono ancora nelle prime fasi e consente così di trattarle e salvare molte vite umane</a:t>
            </a:r>
          </a:p>
          <a:p>
            <a:endParaRPr lang="it-IT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Screenshot 2023-12-10 alle 18.47.46.png" descr="Screenshot 2023-12-10 alle 18.47.46.png">
            <a:extLst>
              <a:ext uri="{FF2B5EF4-FFF2-40B4-BE49-F238E27FC236}">
                <a16:creationId xmlns:a16="http://schemas.microsoft.com/office/drawing/2014/main" id="{342F1B74-BCC9-C7CE-3E24-384F13F2B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8807" y="1184128"/>
            <a:ext cx="7249619" cy="6080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Screenshot 2023-12-10 alle 12.03.28.png" descr="Screenshot 2023-12-10 alle 12.03.28.png">
            <a:extLst>
              <a:ext uri="{FF2B5EF4-FFF2-40B4-BE49-F238E27FC236}">
                <a16:creationId xmlns:a16="http://schemas.microsoft.com/office/drawing/2014/main" id="{6FC746EC-18A1-0855-B215-A106E2939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8807" y="7431880"/>
            <a:ext cx="7249618" cy="59301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0434637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Evitare di avere contatti sessuali con persone infette…"/>
          <p:cNvSpPr txBox="1">
            <a:spLocks noGrp="1"/>
          </p:cNvSpPr>
          <p:nvPr>
            <p:ph type="body" sz="quarter" idx="1"/>
          </p:nvPr>
        </p:nvSpPr>
        <p:spPr>
          <a:xfrm>
            <a:off x="835741" y="5191431"/>
            <a:ext cx="10726994" cy="784070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sz="72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Evitare</a:t>
            </a:r>
            <a:r>
              <a:rPr sz="7200" dirty="0">
                <a:solidFill>
                  <a:srgbClr val="FF0000"/>
                </a:solidFill>
                <a:latin typeface="Trebuchet MS" panose="020B0603020202020204" pitchFamily="34" charset="0"/>
              </a:rPr>
              <a:t> di </a:t>
            </a:r>
            <a:r>
              <a:rPr sz="72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avere</a:t>
            </a:r>
            <a:r>
              <a:rPr sz="72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72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contatti</a:t>
            </a:r>
            <a:r>
              <a:rPr sz="72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72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sessuali</a:t>
            </a:r>
            <a:r>
              <a:rPr sz="7200" dirty="0">
                <a:solidFill>
                  <a:srgbClr val="FF0000"/>
                </a:solidFill>
                <a:latin typeface="Trebuchet MS" panose="020B0603020202020204" pitchFamily="34" charset="0"/>
              </a:rPr>
              <a:t> con </a:t>
            </a:r>
            <a:r>
              <a:rPr sz="72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persone</a:t>
            </a:r>
            <a:r>
              <a:rPr sz="72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sz="72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infette</a:t>
            </a:r>
            <a:endParaRPr sz="72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r>
              <a:rPr sz="7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Utilizzare</a:t>
            </a:r>
            <a:r>
              <a:rPr sz="7200" dirty="0">
                <a:solidFill>
                  <a:srgbClr val="0070C0"/>
                </a:solidFill>
                <a:latin typeface="Trebuchet MS" panose="020B0603020202020204" pitchFamily="34" charset="0"/>
              </a:rPr>
              <a:t> sempre il </a:t>
            </a:r>
            <a:r>
              <a:rPr sz="7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preservativo</a:t>
            </a:r>
            <a:endParaRPr sz="7200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sz="7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Vaccinarsi</a:t>
            </a:r>
            <a:r>
              <a:rPr sz="72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7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contro</a:t>
            </a:r>
            <a:r>
              <a:rPr sz="7200" dirty="0">
                <a:solidFill>
                  <a:srgbClr val="0070C0"/>
                </a:solidFill>
                <a:latin typeface="Trebuchet MS" panose="020B0603020202020204" pitchFamily="34" charset="0"/>
              </a:rPr>
              <a:t> il Papillomavirus</a:t>
            </a:r>
          </a:p>
        </p:txBody>
      </p:sp>
      <p:sp>
        <p:nvSpPr>
          <p:cNvPr id="264" name="Come si fa ad evitare l’infezione da papillomavirus?"/>
          <p:cNvSpPr txBox="1">
            <a:spLocks noGrp="1"/>
          </p:cNvSpPr>
          <p:nvPr>
            <p:ph type="title"/>
          </p:nvPr>
        </p:nvSpPr>
        <p:spPr>
          <a:xfrm>
            <a:off x="835742" y="683865"/>
            <a:ext cx="16301884" cy="4288730"/>
          </a:xfrm>
          <a:prstGeom prst="rect">
            <a:avLst/>
          </a:prstGeom>
        </p:spPr>
        <p:txBody>
          <a:bodyPr>
            <a:normAutofit/>
          </a:bodyPr>
          <a:lstStyle>
            <a:lvl1pPr defTabSz="577850">
              <a:defRPr sz="8119" spc="-81"/>
            </a:lvl1pPr>
          </a:lstStyle>
          <a:p>
            <a:r>
              <a:rPr sz="11500" dirty="0">
                <a:solidFill>
                  <a:srgbClr val="002060"/>
                </a:solidFill>
                <a:latin typeface="Trebuchet MS" panose="020B0603020202020204" pitchFamily="34" charset="0"/>
              </a:rPr>
              <a:t>Come </a:t>
            </a:r>
            <a:r>
              <a:rPr sz="115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evitare</a:t>
            </a:r>
            <a:r>
              <a:rPr sz="115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sz="115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l’infezione</a:t>
            </a:r>
            <a:r>
              <a:rPr sz="11500" dirty="0">
                <a:solidFill>
                  <a:srgbClr val="002060"/>
                </a:solidFill>
                <a:latin typeface="Trebuchet MS" panose="020B0603020202020204" pitchFamily="34" charset="0"/>
              </a:rPr>
              <a:t> da papillomavirus?</a:t>
            </a:r>
          </a:p>
        </p:txBody>
      </p:sp>
      <p:pic>
        <p:nvPicPr>
          <p:cNvPr id="265" name="Screenshot 2023-12-10 alle 18.50.46.png" descr="Screenshot 2023-12-10 alle 18.50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8560" y="7379318"/>
            <a:ext cx="11391024" cy="5652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Screenshot 2023-12-04 alle 17.59.14.png" descr="Screenshot 2023-12-04 alle 17.59.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4072" y="683865"/>
            <a:ext cx="5562601" cy="5359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Da gennaio 2008 è partita la vaccinazione gratuita per le ragazze nel 12° anno di vita (Vaccino non obbligatorio), in quanto sono all’esordio della loro vita sessuale, prima che possano correre il rischio di contrarre l’HPV…"/>
          <p:cNvSpPr txBox="1">
            <a:spLocks noGrp="1"/>
          </p:cNvSpPr>
          <p:nvPr>
            <p:ph type="body" sz="quarter" idx="1"/>
          </p:nvPr>
        </p:nvSpPr>
        <p:spPr>
          <a:xfrm>
            <a:off x="857783" y="2172432"/>
            <a:ext cx="9901083" cy="1154356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500634" indent="-500634" defTabSz="426466">
              <a:spcBef>
                <a:spcPts val="1700"/>
              </a:spcBef>
              <a:defRPr sz="3066"/>
            </a:pPr>
            <a:endParaRPr lang="it-IT" sz="3200" dirty="0"/>
          </a:p>
          <a:p>
            <a:pPr marL="500634" indent="-500634" algn="just" defTabSz="426466">
              <a:spcBef>
                <a:spcPts val="1700"/>
              </a:spcBef>
              <a:defRPr sz="3066"/>
            </a:pPr>
            <a:r>
              <a:rPr lang="it-IT" sz="4500" dirty="0">
                <a:solidFill>
                  <a:srgbClr val="0070C0"/>
                </a:solidFill>
                <a:latin typeface="Trebuchet MS" panose="020B0603020202020204" pitchFamily="34" charset="0"/>
              </a:rPr>
              <a:t>Il vaccino contro l’HPV rappresenta un’importante risorsa nella lotta contro i tumori HPV correlati ed una grande svolta culturale e scientifica nella lotta contro il cancro</a:t>
            </a:r>
          </a:p>
          <a:p>
            <a:pPr marL="500634" indent="-500634" algn="just" defTabSz="426466">
              <a:spcBef>
                <a:spcPts val="1700"/>
              </a:spcBef>
              <a:defRPr sz="3066"/>
            </a:pPr>
            <a:endParaRPr lang="it-IT" sz="4500" dirty="0"/>
          </a:p>
          <a:p>
            <a:pPr marL="500634" indent="-500634" algn="just" defTabSz="426466">
              <a:spcBef>
                <a:spcPts val="1700"/>
              </a:spcBef>
              <a:defRPr sz="3066"/>
            </a:pPr>
            <a:r>
              <a:rPr sz="4500" dirty="0">
                <a:solidFill>
                  <a:srgbClr val="FF0066"/>
                </a:solidFill>
                <a:latin typeface="Trebuchet MS" panose="020B0603020202020204" pitchFamily="34" charset="0"/>
              </a:rPr>
              <a:t>Da </a:t>
            </a:r>
            <a:r>
              <a:rPr sz="4500" dirty="0" err="1">
                <a:solidFill>
                  <a:srgbClr val="FF0066"/>
                </a:solidFill>
                <a:latin typeface="Trebuchet MS" panose="020B0603020202020204" pitchFamily="34" charset="0"/>
              </a:rPr>
              <a:t>gennaio</a:t>
            </a:r>
            <a:r>
              <a:rPr sz="4500" dirty="0">
                <a:solidFill>
                  <a:srgbClr val="FF0066"/>
                </a:solidFill>
                <a:latin typeface="Trebuchet MS" panose="020B0603020202020204" pitchFamily="34" charset="0"/>
              </a:rPr>
              <a:t> 2008 è partita la </a:t>
            </a:r>
            <a:r>
              <a:rPr sz="4500" dirty="0" err="1">
                <a:solidFill>
                  <a:srgbClr val="FF0066"/>
                </a:solidFill>
                <a:latin typeface="Trebuchet MS" panose="020B0603020202020204" pitchFamily="34" charset="0"/>
              </a:rPr>
              <a:t>vaccinazione</a:t>
            </a:r>
            <a:r>
              <a:rPr sz="4500" dirty="0">
                <a:solidFill>
                  <a:srgbClr val="FF0066"/>
                </a:solidFill>
                <a:latin typeface="Trebuchet MS" panose="020B0603020202020204" pitchFamily="34" charset="0"/>
              </a:rPr>
              <a:t> </a:t>
            </a:r>
            <a:r>
              <a:rPr sz="4500" dirty="0" err="1">
                <a:solidFill>
                  <a:srgbClr val="FF0066"/>
                </a:solidFill>
                <a:latin typeface="Trebuchet MS" panose="020B0603020202020204" pitchFamily="34" charset="0"/>
              </a:rPr>
              <a:t>gratuita</a:t>
            </a:r>
            <a:r>
              <a:rPr sz="4500" dirty="0">
                <a:solidFill>
                  <a:srgbClr val="FF0066"/>
                </a:solidFill>
                <a:latin typeface="Trebuchet MS" panose="020B0603020202020204" pitchFamily="34" charset="0"/>
              </a:rPr>
              <a:t> per le </a:t>
            </a:r>
            <a:r>
              <a:rPr sz="4500" dirty="0" err="1">
                <a:solidFill>
                  <a:srgbClr val="FF0066"/>
                </a:solidFill>
                <a:latin typeface="Trebuchet MS" panose="020B0603020202020204" pitchFamily="34" charset="0"/>
              </a:rPr>
              <a:t>ragazze</a:t>
            </a:r>
            <a:r>
              <a:rPr sz="4500" dirty="0">
                <a:solidFill>
                  <a:srgbClr val="FF0066"/>
                </a:solidFill>
                <a:latin typeface="Trebuchet MS" panose="020B0603020202020204" pitchFamily="34" charset="0"/>
              </a:rPr>
              <a:t> </a:t>
            </a:r>
            <a:r>
              <a:rPr sz="4500" dirty="0" err="1">
                <a:solidFill>
                  <a:srgbClr val="FF0066"/>
                </a:solidFill>
                <a:latin typeface="Trebuchet MS" panose="020B0603020202020204" pitchFamily="34" charset="0"/>
              </a:rPr>
              <a:t>nel</a:t>
            </a:r>
            <a:r>
              <a:rPr sz="4500" dirty="0">
                <a:solidFill>
                  <a:srgbClr val="FF0066"/>
                </a:solidFill>
                <a:latin typeface="Trebuchet MS" panose="020B0603020202020204" pitchFamily="34" charset="0"/>
              </a:rPr>
              <a:t> 12° anno di vita (</a:t>
            </a:r>
            <a:r>
              <a:rPr sz="4500" dirty="0" err="1">
                <a:solidFill>
                  <a:srgbClr val="FF0066"/>
                </a:solidFill>
                <a:latin typeface="Trebuchet MS" panose="020B0603020202020204" pitchFamily="34" charset="0"/>
              </a:rPr>
              <a:t>Vaccino</a:t>
            </a:r>
            <a:r>
              <a:rPr sz="4500" dirty="0">
                <a:solidFill>
                  <a:srgbClr val="FF0066"/>
                </a:solidFill>
                <a:latin typeface="Trebuchet MS" panose="020B0603020202020204" pitchFamily="34" charset="0"/>
              </a:rPr>
              <a:t> non </a:t>
            </a:r>
            <a:r>
              <a:rPr sz="4500" dirty="0" err="1">
                <a:solidFill>
                  <a:srgbClr val="FF0066"/>
                </a:solidFill>
                <a:latin typeface="Trebuchet MS" panose="020B0603020202020204" pitchFamily="34" charset="0"/>
              </a:rPr>
              <a:t>obbligatorio</a:t>
            </a:r>
            <a:r>
              <a:rPr sz="4500" dirty="0">
                <a:solidFill>
                  <a:srgbClr val="FF0066"/>
                </a:solidFill>
                <a:latin typeface="Trebuchet MS" panose="020B0603020202020204" pitchFamily="34" charset="0"/>
              </a:rPr>
              <a:t>), in </a:t>
            </a:r>
            <a:r>
              <a:rPr sz="4500" dirty="0" err="1">
                <a:solidFill>
                  <a:srgbClr val="FF0066"/>
                </a:solidFill>
                <a:latin typeface="Trebuchet MS" panose="020B0603020202020204" pitchFamily="34" charset="0"/>
              </a:rPr>
              <a:t>quanto</a:t>
            </a:r>
            <a:r>
              <a:rPr sz="4500" dirty="0">
                <a:solidFill>
                  <a:srgbClr val="FF0066"/>
                </a:solidFill>
                <a:latin typeface="Trebuchet MS" panose="020B0603020202020204" pitchFamily="34" charset="0"/>
              </a:rPr>
              <a:t> </a:t>
            </a:r>
            <a:r>
              <a:rPr sz="4500" dirty="0" err="1">
                <a:solidFill>
                  <a:srgbClr val="FF0066"/>
                </a:solidFill>
                <a:latin typeface="Trebuchet MS" panose="020B0603020202020204" pitchFamily="34" charset="0"/>
              </a:rPr>
              <a:t>sono</a:t>
            </a:r>
            <a:r>
              <a:rPr sz="4500" dirty="0">
                <a:solidFill>
                  <a:srgbClr val="FF0066"/>
                </a:solidFill>
                <a:latin typeface="Trebuchet MS" panose="020B0603020202020204" pitchFamily="34" charset="0"/>
              </a:rPr>
              <a:t> </a:t>
            </a:r>
            <a:r>
              <a:rPr sz="4500" dirty="0" err="1">
                <a:solidFill>
                  <a:srgbClr val="FF0066"/>
                </a:solidFill>
                <a:latin typeface="Trebuchet MS" panose="020B0603020202020204" pitchFamily="34" charset="0"/>
              </a:rPr>
              <a:t>all’esordio</a:t>
            </a:r>
            <a:r>
              <a:rPr sz="4500" dirty="0">
                <a:solidFill>
                  <a:srgbClr val="FF0066"/>
                </a:solidFill>
                <a:latin typeface="Trebuchet MS" panose="020B0603020202020204" pitchFamily="34" charset="0"/>
              </a:rPr>
              <a:t> </a:t>
            </a:r>
            <a:r>
              <a:rPr sz="4500" dirty="0" err="1">
                <a:solidFill>
                  <a:srgbClr val="FF0066"/>
                </a:solidFill>
                <a:latin typeface="Trebuchet MS" panose="020B0603020202020204" pitchFamily="34" charset="0"/>
              </a:rPr>
              <a:t>della</a:t>
            </a:r>
            <a:r>
              <a:rPr sz="4500" dirty="0">
                <a:solidFill>
                  <a:srgbClr val="FF0066"/>
                </a:solidFill>
                <a:latin typeface="Trebuchet MS" panose="020B0603020202020204" pitchFamily="34" charset="0"/>
              </a:rPr>
              <a:t> loro vita </a:t>
            </a:r>
            <a:r>
              <a:rPr sz="4500" dirty="0" err="1">
                <a:solidFill>
                  <a:srgbClr val="FF0066"/>
                </a:solidFill>
                <a:latin typeface="Trebuchet MS" panose="020B0603020202020204" pitchFamily="34" charset="0"/>
              </a:rPr>
              <a:t>sessuale</a:t>
            </a:r>
            <a:r>
              <a:rPr sz="4500" dirty="0">
                <a:solidFill>
                  <a:srgbClr val="FF0066"/>
                </a:solidFill>
                <a:latin typeface="Trebuchet MS" panose="020B0603020202020204" pitchFamily="34" charset="0"/>
              </a:rPr>
              <a:t>, prima </a:t>
            </a:r>
            <a:r>
              <a:rPr sz="4500" dirty="0" err="1">
                <a:solidFill>
                  <a:srgbClr val="FF0066"/>
                </a:solidFill>
                <a:latin typeface="Trebuchet MS" panose="020B0603020202020204" pitchFamily="34" charset="0"/>
              </a:rPr>
              <a:t>che</a:t>
            </a:r>
            <a:r>
              <a:rPr sz="4500" dirty="0">
                <a:solidFill>
                  <a:srgbClr val="FF0066"/>
                </a:solidFill>
                <a:latin typeface="Trebuchet MS" panose="020B0603020202020204" pitchFamily="34" charset="0"/>
              </a:rPr>
              <a:t> </a:t>
            </a:r>
            <a:r>
              <a:rPr sz="4500" dirty="0" err="1">
                <a:solidFill>
                  <a:srgbClr val="FF0066"/>
                </a:solidFill>
                <a:latin typeface="Trebuchet MS" panose="020B0603020202020204" pitchFamily="34" charset="0"/>
              </a:rPr>
              <a:t>possano</a:t>
            </a:r>
            <a:r>
              <a:rPr sz="4500" dirty="0">
                <a:solidFill>
                  <a:srgbClr val="FF0066"/>
                </a:solidFill>
                <a:latin typeface="Trebuchet MS" panose="020B0603020202020204" pitchFamily="34" charset="0"/>
              </a:rPr>
              <a:t> </a:t>
            </a:r>
            <a:r>
              <a:rPr sz="4500" dirty="0" err="1">
                <a:solidFill>
                  <a:srgbClr val="FF0066"/>
                </a:solidFill>
                <a:latin typeface="Trebuchet MS" panose="020B0603020202020204" pitchFamily="34" charset="0"/>
              </a:rPr>
              <a:t>correre</a:t>
            </a:r>
            <a:r>
              <a:rPr sz="4500" dirty="0">
                <a:solidFill>
                  <a:srgbClr val="FF0066"/>
                </a:solidFill>
                <a:latin typeface="Trebuchet MS" panose="020B0603020202020204" pitchFamily="34" charset="0"/>
              </a:rPr>
              <a:t> il </a:t>
            </a:r>
            <a:r>
              <a:rPr sz="4500" dirty="0" err="1">
                <a:solidFill>
                  <a:srgbClr val="FF0066"/>
                </a:solidFill>
                <a:latin typeface="Trebuchet MS" panose="020B0603020202020204" pitchFamily="34" charset="0"/>
              </a:rPr>
              <a:t>rischio</a:t>
            </a:r>
            <a:r>
              <a:rPr sz="4500" dirty="0">
                <a:solidFill>
                  <a:srgbClr val="FF0066"/>
                </a:solidFill>
                <a:latin typeface="Trebuchet MS" panose="020B0603020202020204" pitchFamily="34" charset="0"/>
              </a:rPr>
              <a:t> di </a:t>
            </a:r>
            <a:r>
              <a:rPr sz="4500" dirty="0" err="1">
                <a:solidFill>
                  <a:srgbClr val="FF0066"/>
                </a:solidFill>
                <a:latin typeface="Trebuchet MS" panose="020B0603020202020204" pitchFamily="34" charset="0"/>
              </a:rPr>
              <a:t>contrarre</a:t>
            </a:r>
            <a:r>
              <a:rPr sz="4500" dirty="0">
                <a:solidFill>
                  <a:srgbClr val="FF0066"/>
                </a:solidFill>
                <a:latin typeface="Trebuchet MS" panose="020B0603020202020204" pitchFamily="34" charset="0"/>
              </a:rPr>
              <a:t> </a:t>
            </a:r>
            <a:r>
              <a:rPr sz="4500" dirty="0" err="1">
                <a:solidFill>
                  <a:srgbClr val="FF0066"/>
                </a:solidFill>
                <a:latin typeface="Trebuchet MS" panose="020B0603020202020204" pitchFamily="34" charset="0"/>
              </a:rPr>
              <a:t>l’HPV</a:t>
            </a:r>
            <a:endParaRPr lang="it-IT" sz="4500" dirty="0">
              <a:solidFill>
                <a:srgbClr val="FF0066"/>
              </a:solidFill>
              <a:latin typeface="Trebuchet MS" panose="020B0603020202020204" pitchFamily="34" charset="0"/>
            </a:endParaRPr>
          </a:p>
          <a:p>
            <a:pPr marL="500634" indent="-500634" algn="just" defTabSz="426466">
              <a:spcBef>
                <a:spcPts val="1700"/>
              </a:spcBef>
              <a:defRPr sz="3066"/>
            </a:pPr>
            <a:endParaRPr sz="4500" dirty="0">
              <a:solidFill>
                <a:srgbClr val="FF0066"/>
              </a:solidFill>
              <a:latin typeface="Trebuchet MS" panose="020B0603020202020204" pitchFamily="34" charset="0"/>
            </a:endParaRPr>
          </a:p>
          <a:p>
            <a:pPr marL="500634" indent="-500634" algn="just" defTabSz="426466">
              <a:spcBef>
                <a:spcPts val="1700"/>
              </a:spcBef>
              <a:defRPr sz="3066"/>
            </a:pPr>
            <a:r>
              <a:rPr sz="4500" dirty="0">
                <a:solidFill>
                  <a:srgbClr val="7030A0"/>
                </a:solidFill>
                <a:latin typeface="Trebuchet MS" panose="020B0603020202020204" pitchFamily="34" charset="0"/>
              </a:rPr>
              <a:t>Ad </a:t>
            </a:r>
            <a:r>
              <a:rPr sz="4500" dirty="0" err="1">
                <a:solidFill>
                  <a:srgbClr val="7030A0"/>
                </a:solidFill>
                <a:latin typeface="Trebuchet MS" panose="020B0603020202020204" pitchFamily="34" charset="0"/>
              </a:rPr>
              <a:t>oggi</a:t>
            </a:r>
            <a:r>
              <a:rPr sz="4500" dirty="0">
                <a:solidFill>
                  <a:srgbClr val="7030A0"/>
                </a:solidFill>
                <a:latin typeface="Trebuchet MS" panose="020B0603020202020204" pitchFamily="34" charset="0"/>
              </a:rPr>
              <a:t> non </a:t>
            </a:r>
            <a:r>
              <a:rPr sz="4500" dirty="0" err="1">
                <a:solidFill>
                  <a:srgbClr val="7030A0"/>
                </a:solidFill>
                <a:latin typeface="Trebuchet MS" panose="020B0603020202020204" pitchFamily="34" charset="0"/>
              </a:rPr>
              <a:t>tutte</a:t>
            </a:r>
            <a:r>
              <a:rPr sz="4500" dirty="0">
                <a:solidFill>
                  <a:srgbClr val="7030A0"/>
                </a:solidFill>
                <a:latin typeface="Trebuchet MS" panose="020B0603020202020204" pitchFamily="34" charset="0"/>
              </a:rPr>
              <a:t> le </a:t>
            </a:r>
            <a:r>
              <a:rPr sz="4500" dirty="0" err="1">
                <a:solidFill>
                  <a:srgbClr val="7030A0"/>
                </a:solidFill>
                <a:latin typeface="Trebuchet MS" panose="020B0603020202020204" pitchFamily="34" charset="0"/>
              </a:rPr>
              <a:t>ragazze</a:t>
            </a:r>
            <a:r>
              <a:rPr sz="4500" dirty="0">
                <a:solidFill>
                  <a:srgbClr val="7030A0"/>
                </a:solidFill>
                <a:latin typeface="Trebuchet MS" panose="020B0603020202020204" pitchFamily="34" charset="0"/>
              </a:rPr>
              <a:t> e </a:t>
            </a:r>
            <a:r>
              <a:rPr sz="4500" dirty="0" err="1">
                <a:solidFill>
                  <a:srgbClr val="7030A0"/>
                </a:solidFill>
                <a:latin typeface="Trebuchet MS" panose="020B0603020202020204" pitchFamily="34" charset="0"/>
              </a:rPr>
              <a:t>i</a:t>
            </a:r>
            <a:r>
              <a:rPr sz="4500" dirty="0">
                <a:solidFill>
                  <a:srgbClr val="7030A0"/>
                </a:solidFill>
                <a:latin typeface="Trebuchet MS" panose="020B0603020202020204" pitchFamily="34" charset="0"/>
              </a:rPr>
              <a:t> </a:t>
            </a:r>
            <a:r>
              <a:rPr sz="4500" dirty="0" err="1">
                <a:solidFill>
                  <a:srgbClr val="7030A0"/>
                </a:solidFill>
                <a:latin typeface="Trebuchet MS" panose="020B0603020202020204" pitchFamily="34" charset="0"/>
              </a:rPr>
              <a:t>ragazzi</a:t>
            </a:r>
            <a:r>
              <a:rPr sz="4500" dirty="0">
                <a:solidFill>
                  <a:srgbClr val="7030A0"/>
                </a:solidFill>
                <a:latin typeface="Trebuchet MS" panose="020B0603020202020204" pitchFamily="34" charset="0"/>
              </a:rPr>
              <a:t> </a:t>
            </a:r>
            <a:r>
              <a:rPr sz="4500" dirty="0" err="1">
                <a:solidFill>
                  <a:srgbClr val="7030A0"/>
                </a:solidFill>
                <a:latin typeface="Trebuchet MS" panose="020B0603020202020204" pitchFamily="34" charset="0"/>
              </a:rPr>
              <a:t>sono</a:t>
            </a:r>
            <a:r>
              <a:rPr sz="4500" dirty="0">
                <a:solidFill>
                  <a:srgbClr val="7030A0"/>
                </a:solidFill>
                <a:latin typeface="Trebuchet MS" panose="020B0603020202020204" pitchFamily="34" charset="0"/>
              </a:rPr>
              <a:t> </a:t>
            </a:r>
            <a:r>
              <a:rPr sz="4500" dirty="0" err="1">
                <a:solidFill>
                  <a:srgbClr val="7030A0"/>
                </a:solidFill>
                <a:latin typeface="Trebuchet MS" panose="020B0603020202020204" pitchFamily="34" charset="0"/>
              </a:rPr>
              <a:t>vaccinati</a:t>
            </a:r>
            <a:endParaRPr lang="it-IT" sz="4500" dirty="0">
              <a:solidFill>
                <a:srgbClr val="7030A0"/>
              </a:solidFill>
              <a:latin typeface="Trebuchet MS" panose="020B0603020202020204" pitchFamily="34" charset="0"/>
            </a:endParaRPr>
          </a:p>
          <a:p>
            <a:pPr marL="500634" indent="-500634" algn="just" defTabSz="426466">
              <a:spcBef>
                <a:spcPts val="1700"/>
              </a:spcBef>
              <a:defRPr sz="3066"/>
            </a:pPr>
            <a:endParaRPr sz="4500" dirty="0">
              <a:solidFill>
                <a:srgbClr val="7030A0"/>
              </a:solidFill>
              <a:latin typeface="Trebuchet MS" panose="020B0603020202020204" pitchFamily="34" charset="0"/>
            </a:endParaRPr>
          </a:p>
        </p:txBody>
      </p:sp>
      <p:sp>
        <p:nvSpPr>
          <p:cNvPr id="269" name="Vaccino per il Papillomavirus"/>
          <p:cNvSpPr txBox="1">
            <a:spLocks noGrp="1"/>
          </p:cNvSpPr>
          <p:nvPr>
            <p:ph type="title"/>
          </p:nvPr>
        </p:nvSpPr>
        <p:spPr>
          <a:xfrm>
            <a:off x="1219200" y="23425"/>
            <a:ext cx="19079332" cy="266078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sz="125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Vaccino</a:t>
            </a:r>
            <a:r>
              <a:rPr sz="12500" dirty="0">
                <a:solidFill>
                  <a:srgbClr val="002060"/>
                </a:solidFill>
                <a:latin typeface="Trebuchet MS" panose="020B0603020202020204" pitchFamily="34" charset="0"/>
              </a:rPr>
              <a:t> per il Papillomavirus</a:t>
            </a:r>
          </a:p>
        </p:txBody>
      </p:sp>
      <p:pic>
        <p:nvPicPr>
          <p:cNvPr id="271" name="Screenshot 2023-12-04 alle 17.59.14.png" descr="Screenshot 2023-12-04 alle 17.59.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1983" y="2172432"/>
            <a:ext cx="5562601" cy="535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Screenshot 2023-12-04 alle 18.08.09.png" descr="Screenshot 2023-12-04 alle 18.08.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3742" y="7672636"/>
            <a:ext cx="12880258" cy="58824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olo 1">
            <a:extLst>
              <a:ext uri="{FF2B5EF4-FFF2-40B4-BE49-F238E27FC236}">
                <a16:creationId xmlns:a16="http://schemas.microsoft.com/office/drawing/2014/main" id="{5E76C847-70AC-5731-B95D-F6D544379A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6083" name="Picture 2">
            <a:extLst>
              <a:ext uri="{FF2B5EF4-FFF2-40B4-BE49-F238E27FC236}">
                <a16:creationId xmlns:a16="http://schemas.microsoft.com/office/drawing/2014/main" id="{6952688C-C2CE-3D5F-3FB5-F995C3142C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7" y="1710814"/>
            <a:ext cx="24318023" cy="11051458"/>
          </a:xfr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663D3675-8D4B-25D6-8C3D-269A6545C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0942" y="64625"/>
            <a:ext cx="22813706" cy="2651126"/>
          </a:xfrm>
        </p:spPr>
        <p:txBody>
          <a:bodyPr>
            <a:normAutofit/>
          </a:bodyPr>
          <a:lstStyle/>
          <a:p>
            <a:pPr eaLnBrk="1" hangingPunct="1"/>
            <a:r>
              <a:rPr lang="it-IT" altLang="it-IT" sz="9600" dirty="0">
                <a:solidFill>
                  <a:srgbClr val="002060"/>
                </a:solidFill>
                <a:latin typeface="Trebuchet MS" panose="020B0603020202020204" pitchFamily="34" charset="0"/>
              </a:rPr>
              <a:t>Quale vaccino bisognerebbe  utilizzare?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E6A51112-CBFC-0852-05C0-61151B832FD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337" y="2566220"/>
            <a:ext cx="21031200" cy="11149780"/>
          </a:xfrm>
        </p:spPr>
        <p:txBody>
          <a:bodyPr>
            <a:normAutofit fontScale="92500" lnSpcReduction="10000"/>
          </a:bodyPr>
          <a:lstStyle/>
          <a:p>
            <a:pPr lvl="1" eaLnBrk="1" hangingPunct="1"/>
            <a:r>
              <a:rPr lang="it-IT" altLang="it-IT" sz="4400" dirty="0">
                <a:solidFill>
                  <a:srgbClr val="0070C0"/>
                </a:solidFill>
                <a:latin typeface="Trebuchet MS" panose="020B0603020202020204" pitchFamily="34" charset="0"/>
              </a:rPr>
              <a:t>Il vaccino </a:t>
            </a:r>
            <a:r>
              <a:rPr lang="it-IT" altLang="it-IT" sz="4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nonavalente</a:t>
            </a:r>
            <a:r>
              <a:rPr lang="it-IT" altLang="it-IT" sz="4400" dirty="0">
                <a:solidFill>
                  <a:srgbClr val="0070C0"/>
                </a:solidFill>
                <a:latin typeface="Trebuchet MS" panose="020B0603020202020204" pitchFamily="34" charset="0"/>
              </a:rPr>
              <a:t> è quello che protegge dai 9 tipi più diffusi e pericolosi di Papillomavirus:</a:t>
            </a:r>
          </a:p>
          <a:p>
            <a:pPr lvl="1" eaLnBrk="1" hangingPunct="1"/>
            <a:endParaRPr lang="it-IT" altLang="it-IT" sz="44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lvl="1" eaLnBrk="1" hangingPunct="1"/>
            <a:endParaRPr lang="it-IT" altLang="it-IT" sz="44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lvl="1" eaLnBrk="1" hangingPunct="1"/>
            <a:endParaRPr lang="it-IT" altLang="it-IT" sz="44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lvl="1" eaLnBrk="1" hangingPunct="1"/>
            <a:endParaRPr lang="it-IT" altLang="it-IT" sz="44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lvl="1" eaLnBrk="1" hangingPunct="1"/>
            <a:endParaRPr lang="it-IT" altLang="it-IT" sz="44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lvl="1" eaLnBrk="1" hangingPunct="1"/>
            <a:endParaRPr lang="it-IT" altLang="it-IT" sz="44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lvl="1" eaLnBrk="1" hangingPunct="1"/>
            <a:endParaRPr lang="it-IT" altLang="it-IT" sz="44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lvl="1" eaLnBrk="1" hangingPunct="1"/>
            <a:r>
              <a:rPr lang="it-IT" altLang="it-IT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Questi 9 tipi di Papillomavirus sono responsabili di gran parte delle malattie che abbiamo descritto in precedenza.</a:t>
            </a:r>
          </a:p>
          <a:p>
            <a:pPr lvl="1"/>
            <a:r>
              <a:rPr lang="it-IT" sz="4400" dirty="0">
                <a:solidFill>
                  <a:srgbClr val="7030A0"/>
                </a:solidFill>
                <a:latin typeface="Trebuchet MS" panose="020B0603020202020204" pitchFamily="34" charset="0"/>
              </a:rPr>
              <a:t>La vaccinazione universale con il nuovo vaccino 9-valente (6, 11, 16, 18, 31, 33, 45, 52, 58) consentirà di prevenire in entrambi i sessi lo sviluppo di cancri, di lesioni precancerose del collo dell’utero, della vulva, della vagina, dell’ano e le lesioni anogenitali benigne (Condilomi acuminati)</a:t>
            </a:r>
          </a:p>
          <a:p>
            <a:pPr lvl="1" eaLnBrk="1" hangingPunct="1"/>
            <a:endParaRPr lang="it-IT" alt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altLang="it-IT" dirty="0"/>
          </a:p>
        </p:txBody>
      </p:sp>
      <p:grpSp>
        <p:nvGrpSpPr>
          <p:cNvPr id="43012" name="Group 18">
            <a:extLst>
              <a:ext uri="{FF2B5EF4-FFF2-40B4-BE49-F238E27FC236}">
                <a16:creationId xmlns:a16="http://schemas.microsoft.com/office/drawing/2014/main" id="{AC1FF5E3-2C0B-76F8-6F6A-491A53ED783E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6965033"/>
            <a:ext cx="10369427" cy="2339976"/>
            <a:chOff x="1310" y="1890"/>
            <a:chExt cx="3219" cy="737"/>
          </a:xfrm>
        </p:grpSpPr>
        <p:pic>
          <p:nvPicPr>
            <p:cNvPr id="43024" name="Picture 10" descr="ima_03">
              <a:extLst>
                <a:ext uri="{FF2B5EF4-FFF2-40B4-BE49-F238E27FC236}">
                  <a16:creationId xmlns:a16="http://schemas.microsoft.com/office/drawing/2014/main" id="{668796BC-6E53-CEA8-902E-F5507030F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" y="1897"/>
              <a:ext cx="711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5" name="Rectangle 11">
              <a:extLst>
                <a:ext uri="{FF2B5EF4-FFF2-40B4-BE49-F238E27FC236}">
                  <a16:creationId xmlns:a16="http://schemas.microsoft.com/office/drawing/2014/main" id="{048FE629-B515-5E85-1952-05E010C051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8" y="1976"/>
              <a:ext cx="640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80000"/>
                </a:spcBef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60000"/>
                </a:spcBef>
                <a:buFont typeface="Symbol" panose="05050102010706020507" pitchFamily="18" charset="2"/>
                <a:buChar char="·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40000"/>
                </a:spcBef>
                <a:buFont typeface="Arial" panose="020B0604020202020204" pitchFamily="34" charset="0"/>
                <a:buChar char="−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5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5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10800">
                  <a:solidFill>
                    <a:schemeClr val="bg1"/>
                  </a:solidFill>
                  <a:latin typeface="Arial Black" panose="020B0A04020102020204" pitchFamily="34" charset="0"/>
                </a:rPr>
                <a:t>31</a:t>
              </a:r>
            </a:p>
          </p:txBody>
        </p:sp>
        <p:pic>
          <p:nvPicPr>
            <p:cNvPr id="43026" name="Picture 12" descr="ima_03">
              <a:extLst>
                <a:ext uri="{FF2B5EF4-FFF2-40B4-BE49-F238E27FC236}">
                  <a16:creationId xmlns:a16="http://schemas.microsoft.com/office/drawing/2014/main" id="{A5A558C8-AA6D-3C46-8182-CCCCA99675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9" y="1897"/>
              <a:ext cx="711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7" name="Rectangle 13">
              <a:extLst>
                <a:ext uri="{FF2B5EF4-FFF2-40B4-BE49-F238E27FC236}">
                  <a16:creationId xmlns:a16="http://schemas.microsoft.com/office/drawing/2014/main" id="{17C117FD-A281-71B5-AAD9-154E08918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9" y="1996"/>
              <a:ext cx="640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80000"/>
                </a:spcBef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60000"/>
                </a:spcBef>
                <a:buFont typeface="Symbol" panose="05050102010706020507" pitchFamily="18" charset="2"/>
                <a:buChar char="·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40000"/>
                </a:spcBef>
                <a:buFont typeface="Arial" panose="020B0604020202020204" pitchFamily="34" charset="0"/>
                <a:buChar char="−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5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5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10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33</a:t>
              </a:r>
            </a:p>
          </p:txBody>
        </p:sp>
        <p:pic>
          <p:nvPicPr>
            <p:cNvPr id="43028" name="Picture 14" descr="ima_03">
              <a:extLst>
                <a:ext uri="{FF2B5EF4-FFF2-40B4-BE49-F238E27FC236}">
                  <a16:creationId xmlns:a16="http://schemas.microsoft.com/office/drawing/2014/main" id="{9A262CEE-63DC-6CB6-9BD2-EF6B66699B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3" y="1890"/>
              <a:ext cx="711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9" name="Rectangle 15">
              <a:extLst>
                <a:ext uri="{FF2B5EF4-FFF2-40B4-BE49-F238E27FC236}">
                  <a16:creationId xmlns:a16="http://schemas.microsoft.com/office/drawing/2014/main" id="{BCBF5A02-0795-3FAE-256E-D84F7A108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6" y="1970"/>
              <a:ext cx="640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80000"/>
                </a:spcBef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60000"/>
                </a:spcBef>
                <a:buFont typeface="Symbol" panose="05050102010706020507" pitchFamily="18" charset="2"/>
                <a:buChar char="·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40000"/>
                </a:spcBef>
                <a:buFont typeface="Arial" panose="020B0604020202020204" pitchFamily="34" charset="0"/>
                <a:buChar char="−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5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5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10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45</a:t>
              </a:r>
            </a:p>
          </p:txBody>
        </p:sp>
        <p:pic>
          <p:nvPicPr>
            <p:cNvPr id="43030" name="Picture 16" descr="ima_03">
              <a:extLst>
                <a:ext uri="{FF2B5EF4-FFF2-40B4-BE49-F238E27FC236}">
                  <a16:creationId xmlns:a16="http://schemas.microsoft.com/office/drawing/2014/main" id="{1F7CEB31-182B-ACEB-E958-458CCC41C8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8" y="1914"/>
              <a:ext cx="711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31" name="Rectangle 17">
              <a:extLst>
                <a:ext uri="{FF2B5EF4-FFF2-40B4-BE49-F238E27FC236}">
                  <a16:creationId xmlns:a16="http://schemas.microsoft.com/office/drawing/2014/main" id="{0135D100-A240-454E-9C8C-D8E001484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1" y="1991"/>
              <a:ext cx="640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80000"/>
                </a:spcBef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60000"/>
                </a:spcBef>
                <a:buFont typeface="Symbol" panose="05050102010706020507" pitchFamily="18" charset="2"/>
                <a:buChar char="·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40000"/>
                </a:spcBef>
                <a:buFont typeface="Arial" panose="020B0604020202020204" pitchFamily="34" charset="0"/>
                <a:buChar char="−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5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5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10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52</a:t>
              </a:r>
            </a:p>
          </p:txBody>
        </p:sp>
      </p:grpSp>
      <p:grpSp>
        <p:nvGrpSpPr>
          <p:cNvPr id="43013" name="Group 18">
            <a:extLst>
              <a:ext uri="{FF2B5EF4-FFF2-40B4-BE49-F238E27FC236}">
                <a16:creationId xmlns:a16="http://schemas.microsoft.com/office/drawing/2014/main" id="{63D2D5C6-D7A3-D5BE-6575-1B80BF63FAAB}"/>
              </a:ext>
            </a:extLst>
          </p:cNvPr>
          <p:cNvGrpSpPr>
            <a:grpSpLocks/>
          </p:cNvGrpSpPr>
          <p:nvPr/>
        </p:nvGrpSpPr>
        <p:grpSpPr bwMode="auto">
          <a:xfrm>
            <a:off x="6969462" y="4533904"/>
            <a:ext cx="10728326" cy="2263774"/>
            <a:chOff x="1374" y="1903"/>
            <a:chExt cx="3379" cy="713"/>
          </a:xfrm>
        </p:grpSpPr>
        <p:pic>
          <p:nvPicPr>
            <p:cNvPr id="43016" name="Picture 10" descr="ima_03">
              <a:extLst>
                <a:ext uri="{FF2B5EF4-FFF2-40B4-BE49-F238E27FC236}">
                  <a16:creationId xmlns:a16="http://schemas.microsoft.com/office/drawing/2014/main" id="{5778A61B-7BAB-2106-7DBF-DF119279B6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4" y="1903"/>
              <a:ext cx="711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7" name="Rectangle 11">
              <a:extLst>
                <a:ext uri="{FF2B5EF4-FFF2-40B4-BE49-F238E27FC236}">
                  <a16:creationId xmlns:a16="http://schemas.microsoft.com/office/drawing/2014/main" id="{CC5CDD74-1E19-DC28-9E1D-70B17B77D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9" y="1976"/>
              <a:ext cx="349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80000"/>
                </a:spcBef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60000"/>
                </a:spcBef>
                <a:buFont typeface="Symbol" panose="05050102010706020507" pitchFamily="18" charset="2"/>
                <a:buChar char="·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40000"/>
                </a:spcBef>
                <a:buFont typeface="Arial" panose="020B0604020202020204" pitchFamily="34" charset="0"/>
                <a:buChar char="−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5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5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10800">
                  <a:solidFill>
                    <a:schemeClr val="bg1"/>
                  </a:solidFill>
                  <a:latin typeface="Arial Black" panose="020B0A04020102020204" pitchFamily="34" charset="0"/>
                </a:rPr>
                <a:t>6</a:t>
              </a:r>
            </a:p>
          </p:txBody>
        </p:sp>
        <p:pic>
          <p:nvPicPr>
            <p:cNvPr id="43018" name="Picture 12" descr="ima_03">
              <a:extLst>
                <a:ext uri="{FF2B5EF4-FFF2-40B4-BE49-F238E27FC236}">
                  <a16:creationId xmlns:a16="http://schemas.microsoft.com/office/drawing/2014/main" id="{02991CF0-6EBD-115E-27FF-8BC9561162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" y="1903"/>
              <a:ext cx="711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9" name="Rectangle 13">
              <a:extLst>
                <a:ext uri="{FF2B5EF4-FFF2-40B4-BE49-F238E27FC236}">
                  <a16:creationId xmlns:a16="http://schemas.microsoft.com/office/drawing/2014/main" id="{0E298B95-6E56-80C3-2BF4-44906D0F5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8" y="1976"/>
              <a:ext cx="640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80000"/>
                </a:spcBef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60000"/>
                </a:spcBef>
                <a:buFont typeface="Symbol" panose="05050102010706020507" pitchFamily="18" charset="2"/>
                <a:buChar char="·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40000"/>
                </a:spcBef>
                <a:buFont typeface="Arial" panose="020B0604020202020204" pitchFamily="34" charset="0"/>
                <a:buChar char="−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5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5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10800">
                  <a:solidFill>
                    <a:schemeClr val="bg1"/>
                  </a:solidFill>
                  <a:latin typeface="Arial Black" panose="020B0A04020102020204" pitchFamily="34" charset="0"/>
                </a:rPr>
                <a:t>11</a:t>
              </a:r>
            </a:p>
          </p:txBody>
        </p:sp>
        <p:pic>
          <p:nvPicPr>
            <p:cNvPr id="43020" name="Picture 14" descr="ima_03">
              <a:extLst>
                <a:ext uri="{FF2B5EF4-FFF2-40B4-BE49-F238E27FC236}">
                  <a16:creationId xmlns:a16="http://schemas.microsoft.com/office/drawing/2014/main" id="{3447EAB3-4454-C936-8AEC-64DDD06AD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8" y="1903"/>
              <a:ext cx="711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1" name="Rectangle 15">
              <a:extLst>
                <a:ext uri="{FF2B5EF4-FFF2-40B4-BE49-F238E27FC236}">
                  <a16:creationId xmlns:a16="http://schemas.microsoft.com/office/drawing/2014/main" id="{418EEBCB-FBA6-0A9C-7542-6DCCECE16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8" y="1976"/>
              <a:ext cx="640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80000"/>
                </a:spcBef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60000"/>
                </a:spcBef>
                <a:buFont typeface="Symbol" panose="05050102010706020507" pitchFamily="18" charset="2"/>
                <a:buChar char="·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40000"/>
                </a:spcBef>
                <a:buFont typeface="Arial" panose="020B0604020202020204" pitchFamily="34" charset="0"/>
                <a:buChar char="−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5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5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10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16</a:t>
              </a:r>
            </a:p>
          </p:txBody>
        </p:sp>
        <p:pic>
          <p:nvPicPr>
            <p:cNvPr id="43022" name="Picture 16" descr="ima_03">
              <a:extLst>
                <a:ext uri="{FF2B5EF4-FFF2-40B4-BE49-F238E27FC236}">
                  <a16:creationId xmlns:a16="http://schemas.microsoft.com/office/drawing/2014/main" id="{FAF6ED4B-5E81-E3BE-BAA0-370C427A7C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2" y="1903"/>
              <a:ext cx="711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3" name="Rectangle 17">
              <a:extLst>
                <a:ext uri="{FF2B5EF4-FFF2-40B4-BE49-F238E27FC236}">
                  <a16:creationId xmlns:a16="http://schemas.microsoft.com/office/drawing/2014/main" id="{A0F570D5-50C0-258F-774D-6F517EB1A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0" y="1976"/>
              <a:ext cx="640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80000"/>
                </a:spcBef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60000"/>
                </a:spcBef>
                <a:buFont typeface="Symbol" panose="05050102010706020507" pitchFamily="18" charset="2"/>
                <a:buChar char="·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40000"/>
                </a:spcBef>
                <a:buFont typeface="Arial" panose="020B0604020202020204" pitchFamily="34" charset="0"/>
                <a:buChar char="−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5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5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10800">
                  <a:solidFill>
                    <a:schemeClr val="bg1"/>
                  </a:solidFill>
                  <a:latin typeface="Arial Black" panose="020B0A04020102020204" pitchFamily="34" charset="0"/>
                </a:rPr>
                <a:t>18</a:t>
              </a:r>
            </a:p>
          </p:txBody>
        </p:sp>
      </p:grpSp>
      <p:pic>
        <p:nvPicPr>
          <p:cNvPr id="43014" name="Picture 10" descr="ima_03">
            <a:extLst>
              <a:ext uri="{FF2B5EF4-FFF2-40B4-BE49-F238E27FC236}">
                <a16:creationId xmlns:a16="http://schemas.microsoft.com/office/drawing/2014/main" id="{B90A3FB3-4CA7-873B-B69D-DEA0A11BE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6157" y="7029453"/>
            <a:ext cx="2257426" cy="226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17">
            <a:extLst>
              <a:ext uri="{FF2B5EF4-FFF2-40B4-BE49-F238E27FC236}">
                <a16:creationId xmlns:a16="http://schemas.microsoft.com/office/drawing/2014/main" id="{3FE7A4D4-3570-4B46-7942-F1DB8D2F2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2925" y="7318236"/>
            <a:ext cx="20313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80000"/>
              </a:spcBef>
              <a:buChar char="•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60000"/>
              </a:spcBef>
              <a:buFont typeface="Symbol" panose="05050102010706020507" pitchFamily="18" charset="2"/>
              <a:buChar char="·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40000"/>
              </a:spcBef>
              <a:buFont typeface="Arial" panose="020B0604020202020204" pitchFamily="34" charset="0"/>
              <a:buChar char="−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5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0800" dirty="0">
                <a:solidFill>
                  <a:schemeClr val="bg1"/>
                </a:solidFill>
                <a:latin typeface="Arial Black" panose="020B0A04020102020204" pitchFamily="34" charset="0"/>
              </a:rPr>
              <a:t>58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>
            <a:extLst>
              <a:ext uri="{FF2B5EF4-FFF2-40B4-BE49-F238E27FC236}">
                <a16:creationId xmlns:a16="http://schemas.microsoft.com/office/drawing/2014/main" id="{6C88D338-971B-B0ED-D857-633A8E3EA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70432" y="730251"/>
            <a:ext cx="21537168" cy="265112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 sz="12500" dirty="0">
                <a:solidFill>
                  <a:srgbClr val="002060"/>
                </a:solidFill>
                <a:latin typeface="Trebuchet MS" panose="020B0603020202020204" pitchFamily="34" charset="0"/>
              </a:rPr>
              <a:t>In cosa consiste la vaccinazione?</a:t>
            </a:r>
          </a:p>
        </p:txBody>
      </p:sp>
      <p:sp>
        <p:nvSpPr>
          <p:cNvPr id="51203" name="Rectangle 7">
            <a:extLst>
              <a:ext uri="{FF2B5EF4-FFF2-40B4-BE49-F238E27FC236}">
                <a16:creationId xmlns:a16="http://schemas.microsoft.com/office/drawing/2014/main" id="{2E3B27A9-2687-EA70-7971-B2B400EBD3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8368" y="6029325"/>
            <a:ext cx="15554326" cy="4967514"/>
          </a:xfrm>
          <a:noFill/>
        </p:spPr>
        <p:txBody>
          <a:bodyPr anchor="t">
            <a:spAutoFit/>
          </a:bodyPr>
          <a:lstStyle/>
          <a:p>
            <a:pPr marL="0" indent="0">
              <a:buNone/>
            </a:pPr>
            <a:r>
              <a:rPr lang="it-IT" altLang="it-IT" sz="8800" dirty="0">
                <a:solidFill>
                  <a:srgbClr val="0070C0"/>
                </a:solidFill>
                <a:latin typeface="Trebuchet MS" panose="020B0603020202020204" pitchFamily="34" charset="0"/>
              </a:rPr>
              <a:t>La vaccinazione consiste</a:t>
            </a:r>
            <a:br>
              <a:rPr lang="it-IT" altLang="it-IT" sz="8800" dirty="0">
                <a:solidFill>
                  <a:srgbClr val="0070C0"/>
                </a:solidFill>
                <a:latin typeface="Trebuchet MS" panose="020B0603020202020204" pitchFamily="34" charset="0"/>
              </a:rPr>
            </a:br>
            <a:r>
              <a:rPr lang="it-IT" altLang="it-IT" sz="8800" dirty="0">
                <a:solidFill>
                  <a:srgbClr val="0070C0"/>
                </a:solidFill>
                <a:latin typeface="Trebuchet MS" panose="020B0603020202020204" pitchFamily="34" charset="0"/>
              </a:rPr>
              <a:t>in 3 iniezioni, che devono</a:t>
            </a:r>
            <a:br>
              <a:rPr lang="it-IT" altLang="it-IT" sz="8800" dirty="0">
                <a:solidFill>
                  <a:srgbClr val="0070C0"/>
                </a:solidFill>
                <a:latin typeface="Trebuchet MS" panose="020B0603020202020204" pitchFamily="34" charset="0"/>
              </a:rPr>
            </a:br>
            <a:r>
              <a:rPr lang="it-IT" altLang="it-IT" sz="8800" dirty="0">
                <a:solidFill>
                  <a:srgbClr val="0070C0"/>
                </a:solidFill>
                <a:latin typeface="Trebuchet MS" panose="020B0603020202020204" pitchFamily="34" charset="0"/>
              </a:rPr>
              <a:t>essere effettuate</a:t>
            </a:r>
            <a:br>
              <a:rPr lang="it-IT" altLang="it-IT" sz="8800" dirty="0">
                <a:solidFill>
                  <a:srgbClr val="0070C0"/>
                </a:solidFill>
                <a:latin typeface="Trebuchet MS" panose="020B0603020202020204" pitchFamily="34" charset="0"/>
              </a:rPr>
            </a:br>
            <a:r>
              <a:rPr lang="it-IT" altLang="it-IT" sz="8800" dirty="0">
                <a:solidFill>
                  <a:srgbClr val="0070C0"/>
                </a:solidFill>
                <a:latin typeface="Trebuchet MS" panose="020B0603020202020204" pitchFamily="34" charset="0"/>
              </a:rPr>
              <a:t>nel corso di un anno</a:t>
            </a:r>
            <a:r>
              <a:rPr lang="it-IT" altLang="it-IT" sz="4400" dirty="0"/>
              <a:t>.</a:t>
            </a:r>
          </a:p>
        </p:txBody>
      </p:sp>
      <p:pic>
        <p:nvPicPr>
          <p:cNvPr id="51204" name="Picture 16" descr="GAR046 020407">
            <a:extLst>
              <a:ext uri="{FF2B5EF4-FFF2-40B4-BE49-F238E27FC236}">
                <a16:creationId xmlns:a16="http://schemas.microsoft.com/office/drawing/2014/main" id="{44ECAFA6-EF4D-FF06-71EB-AF306022F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0335" y="2456897"/>
            <a:ext cx="8789841" cy="1092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osa sono le infezioni sessualmente trasmissibili-IST"/>
          <p:cNvSpPr txBox="1">
            <a:spLocks noGrp="1"/>
          </p:cNvSpPr>
          <p:nvPr>
            <p:ph type="title"/>
          </p:nvPr>
        </p:nvSpPr>
        <p:spPr>
          <a:xfrm>
            <a:off x="1219200" y="294969"/>
            <a:ext cx="23164800" cy="26416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500" dirty="0">
                <a:solidFill>
                  <a:srgbClr val="0070C0"/>
                </a:solidFill>
                <a:latin typeface="Trebuchet MS" panose="020B0603020202020204" pitchFamily="34" charset="0"/>
              </a:rPr>
              <a:t>Cosa </a:t>
            </a:r>
            <a:r>
              <a:rPr sz="105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sono</a:t>
            </a:r>
            <a:r>
              <a:rPr sz="10500" dirty="0">
                <a:solidFill>
                  <a:srgbClr val="0070C0"/>
                </a:solidFill>
                <a:latin typeface="Trebuchet MS" panose="020B0603020202020204" pitchFamily="34" charset="0"/>
              </a:rPr>
              <a:t> le </a:t>
            </a:r>
            <a:r>
              <a:rPr sz="105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infezioni</a:t>
            </a:r>
            <a:r>
              <a:rPr sz="105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105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sessualmente</a:t>
            </a:r>
            <a:r>
              <a:rPr sz="105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105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trasmissibili</a:t>
            </a:r>
            <a:r>
              <a:rPr lang="it-IT" sz="10500" dirty="0">
                <a:solidFill>
                  <a:srgbClr val="0070C0"/>
                </a:solidFill>
                <a:latin typeface="Trebuchet MS" panose="020B0603020202020204" pitchFamily="34" charset="0"/>
              </a:rPr>
              <a:t> (</a:t>
            </a:r>
            <a:r>
              <a:rPr sz="10500" dirty="0">
                <a:solidFill>
                  <a:srgbClr val="0070C0"/>
                </a:solidFill>
                <a:latin typeface="Trebuchet MS" panose="020B0603020202020204" pitchFamily="34" charset="0"/>
              </a:rPr>
              <a:t>IST</a:t>
            </a:r>
            <a:r>
              <a:rPr lang="it-IT" sz="10500" dirty="0">
                <a:solidFill>
                  <a:srgbClr val="0070C0"/>
                </a:solidFill>
                <a:latin typeface="Trebuchet MS" panose="020B0603020202020204" pitchFamily="34" charset="0"/>
              </a:rPr>
              <a:t>)</a:t>
            </a:r>
            <a:endParaRPr sz="105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160" name="Le IST sono un vasto gruppo di malattie infettive che si trasmettono prevalentemente per via sessuale…"/>
          <p:cNvSpPr txBox="1">
            <a:spLocks noGrp="1"/>
          </p:cNvSpPr>
          <p:nvPr>
            <p:ph type="body" idx="1"/>
          </p:nvPr>
        </p:nvSpPr>
        <p:spPr>
          <a:xfrm>
            <a:off x="1219200" y="3669512"/>
            <a:ext cx="21945600" cy="975151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sz="4400" dirty="0">
                <a:latin typeface="Trebuchet MS" panose="020B0603020202020204" pitchFamily="34" charset="0"/>
              </a:rPr>
              <a:t>Le IST </a:t>
            </a:r>
            <a:r>
              <a:rPr sz="4400" dirty="0" err="1">
                <a:latin typeface="Trebuchet MS" panose="020B0603020202020204" pitchFamily="34" charset="0"/>
              </a:rPr>
              <a:t>sono</a:t>
            </a:r>
            <a:r>
              <a:rPr sz="4400" dirty="0">
                <a:latin typeface="Trebuchet MS" panose="020B0603020202020204" pitchFamily="34" charset="0"/>
              </a:rPr>
              <a:t> un </a:t>
            </a:r>
            <a:r>
              <a:rPr sz="4400" dirty="0" err="1">
                <a:latin typeface="Trebuchet MS" panose="020B0603020202020204" pitchFamily="34" charset="0"/>
              </a:rPr>
              <a:t>vasto</a:t>
            </a:r>
            <a:r>
              <a:rPr sz="4400" dirty="0">
                <a:latin typeface="Trebuchet MS" panose="020B0603020202020204" pitchFamily="34" charset="0"/>
              </a:rPr>
              <a:t> </a:t>
            </a:r>
            <a:r>
              <a:rPr sz="4400" dirty="0" err="1">
                <a:latin typeface="Trebuchet MS" panose="020B0603020202020204" pitchFamily="34" charset="0"/>
              </a:rPr>
              <a:t>gruppo</a:t>
            </a:r>
            <a:r>
              <a:rPr sz="4400" dirty="0">
                <a:latin typeface="Trebuchet MS" panose="020B0603020202020204" pitchFamily="34" charset="0"/>
              </a:rPr>
              <a:t> di </a:t>
            </a:r>
            <a:r>
              <a:rPr sz="4400" dirty="0" err="1">
                <a:latin typeface="Trebuchet MS" panose="020B0603020202020204" pitchFamily="34" charset="0"/>
              </a:rPr>
              <a:t>malattie</a:t>
            </a:r>
            <a:r>
              <a:rPr sz="4400" dirty="0">
                <a:latin typeface="Trebuchet MS" panose="020B0603020202020204" pitchFamily="34" charset="0"/>
              </a:rPr>
              <a:t> </a:t>
            </a:r>
            <a:r>
              <a:rPr sz="4400" dirty="0" err="1">
                <a:latin typeface="Trebuchet MS" panose="020B0603020202020204" pitchFamily="34" charset="0"/>
              </a:rPr>
              <a:t>infettive</a:t>
            </a:r>
            <a:r>
              <a:rPr sz="4400" dirty="0">
                <a:latin typeface="Trebuchet MS" panose="020B0603020202020204" pitchFamily="34" charset="0"/>
              </a:rPr>
              <a:t> </a:t>
            </a:r>
            <a:r>
              <a:rPr sz="4400" dirty="0" err="1">
                <a:latin typeface="Trebuchet MS" panose="020B0603020202020204" pitchFamily="34" charset="0"/>
              </a:rPr>
              <a:t>che</a:t>
            </a:r>
            <a:r>
              <a:rPr sz="4400" dirty="0">
                <a:latin typeface="Trebuchet MS" panose="020B0603020202020204" pitchFamily="34" charset="0"/>
              </a:rPr>
              <a:t> </a:t>
            </a:r>
            <a:r>
              <a:rPr sz="4400" dirty="0" err="1">
                <a:latin typeface="Trebuchet MS" panose="020B0603020202020204" pitchFamily="34" charset="0"/>
              </a:rPr>
              <a:t>si</a:t>
            </a:r>
            <a:r>
              <a:rPr sz="4400" dirty="0">
                <a:latin typeface="Trebuchet MS" panose="020B0603020202020204" pitchFamily="34" charset="0"/>
              </a:rPr>
              <a:t> </a:t>
            </a:r>
            <a:r>
              <a:rPr sz="4400" dirty="0" err="1">
                <a:latin typeface="Trebuchet MS" panose="020B0603020202020204" pitchFamily="34" charset="0"/>
              </a:rPr>
              <a:t>trasmettono</a:t>
            </a:r>
            <a:r>
              <a:rPr sz="4400" dirty="0">
                <a:latin typeface="Trebuchet MS" panose="020B0603020202020204" pitchFamily="34" charset="0"/>
              </a:rPr>
              <a:t> </a:t>
            </a:r>
            <a:r>
              <a:rPr sz="4400" dirty="0" err="1">
                <a:latin typeface="Trebuchet MS" panose="020B0603020202020204" pitchFamily="34" charset="0"/>
              </a:rPr>
              <a:t>prevalentemente</a:t>
            </a:r>
            <a:r>
              <a:rPr sz="4400" dirty="0">
                <a:latin typeface="Trebuchet MS" panose="020B0603020202020204" pitchFamily="34" charset="0"/>
              </a:rPr>
              <a:t> per via </a:t>
            </a:r>
            <a:r>
              <a:rPr sz="4400" dirty="0" err="1">
                <a:latin typeface="Trebuchet MS" panose="020B0603020202020204" pitchFamily="34" charset="0"/>
              </a:rPr>
              <a:t>sessuale</a:t>
            </a:r>
            <a:r>
              <a:rPr lang="it-IT" sz="4400" dirty="0">
                <a:latin typeface="Trebuchet MS" panose="020B0603020202020204" pitchFamily="34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sz="4400" dirty="0">
              <a:latin typeface="Trebuchet MS" panose="020B0603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sz="4400" dirty="0">
                <a:latin typeface="Trebuchet MS" panose="020B0603020202020204" pitchFamily="34" charset="0"/>
              </a:rPr>
              <a:t>Sono molto diffuse in </a:t>
            </a:r>
            <a:r>
              <a:rPr sz="4400" dirty="0" err="1">
                <a:latin typeface="Trebuchet MS" panose="020B0603020202020204" pitchFamily="34" charset="0"/>
              </a:rPr>
              <a:t>tutto</a:t>
            </a:r>
            <a:r>
              <a:rPr sz="4400" dirty="0">
                <a:latin typeface="Trebuchet MS" panose="020B0603020202020204" pitchFamily="34" charset="0"/>
              </a:rPr>
              <a:t> il mondo</a:t>
            </a:r>
            <a:r>
              <a:rPr lang="it-IT" sz="4400" dirty="0">
                <a:latin typeface="Trebuchet MS" panose="020B0603020202020204" pitchFamily="34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sz="4400" dirty="0">
              <a:latin typeface="Trebuchet MS" panose="020B0603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sz="4400" dirty="0">
                <a:latin typeface="Trebuchet MS" panose="020B0603020202020204" pitchFamily="34" charset="0"/>
              </a:rPr>
              <a:t>Sono </a:t>
            </a:r>
            <a:r>
              <a:rPr sz="4400" dirty="0" err="1">
                <a:latin typeface="Trebuchet MS" panose="020B0603020202020204" pitchFamily="34" charset="0"/>
              </a:rPr>
              <a:t>spesso</a:t>
            </a:r>
            <a:r>
              <a:rPr sz="4400" dirty="0">
                <a:latin typeface="Trebuchet MS" panose="020B0603020202020204" pitchFamily="34" charset="0"/>
              </a:rPr>
              <a:t> </a:t>
            </a:r>
            <a:r>
              <a:rPr sz="4400" dirty="0" err="1">
                <a:latin typeface="Trebuchet MS" panose="020B0603020202020204" pitchFamily="34" charset="0"/>
              </a:rPr>
              <a:t>asintomatiche</a:t>
            </a:r>
            <a:r>
              <a:rPr sz="4400" dirty="0">
                <a:latin typeface="Trebuchet MS" panose="020B0603020202020204" pitchFamily="34" charset="0"/>
              </a:rPr>
              <a:t> (</a:t>
            </a:r>
            <a:r>
              <a:rPr sz="4400" dirty="0" err="1">
                <a:latin typeface="Trebuchet MS" panose="020B0603020202020204" pitchFamily="34" charset="0"/>
              </a:rPr>
              <a:t>quindi</a:t>
            </a:r>
            <a:r>
              <a:rPr sz="4400" dirty="0">
                <a:latin typeface="Trebuchet MS" panose="020B0603020202020204" pitchFamily="34" charset="0"/>
              </a:rPr>
              <a:t> le </a:t>
            </a:r>
            <a:r>
              <a:rPr sz="4400" dirty="0" err="1">
                <a:latin typeface="Trebuchet MS" panose="020B0603020202020204" pitchFamily="34" charset="0"/>
              </a:rPr>
              <a:t>persone</a:t>
            </a:r>
            <a:r>
              <a:rPr sz="4400" dirty="0">
                <a:latin typeface="Trebuchet MS" panose="020B0603020202020204" pitchFamily="34" charset="0"/>
              </a:rPr>
              <a:t> non </a:t>
            </a:r>
            <a:r>
              <a:rPr sz="4400" dirty="0" err="1">
                <a:latin typeface="Trebuchet MS" panose="020B0603020202020204" pitchFamily="34" charset="0"/>
              </a:rPr>
              <a:t>sanno</a:t>
            </a:r>
            <a:r>
              <a:rPr sz="4400" dirty="0">
                <a:latin typeface="Trebuchet MS" panose="020B0603020202020204" pitchFamily="34" charset="0"/>
              </a:rPr>
              <a:t> di </a:t>
            </a:r>
            <a:r>
              <a:rPr sz="4400" dirty="0" err="1">
                <a:latin typeface="Trebuchet MS" panose="020B0603020202020204" pitchFamily="34" charset="0"/>
              </a:rPr>
              <a:t>averle</a:t>
            </a:r>
            <a:r>
              <a:rPr sz="4400" dirty="0">
                <a:latin typeface="Trebuchet MS" panose="020B0603020202020204" pitchFamily="34" charset="0"/>
              </a:rPr>
              <a:t> e </a:t>
            </a:r>
            <a:r>
              <a:rPr sz="4400" dirty="0" err="1">
                <a:latin typeface="Trebuchet MS" panose="020B0603020202020204" pitchFamily="34" charset="0"/>
              </a:rPr>
              <a:t>possono</a:t>
            </a:r>
            <a:r>
              <a:rPr sz="4400" dirty="0">
                <a:latin typeface="Trebuchet MS" panose="020B0603020202020204" pitchFamily="34" charset="0"/>
              </a:rPr>
              <a:t> </a:t>
            </a:r>
            <a:r>
              <a:rPr sz="4400" dirty="0" err="1">
                <a:latin typeface="Trebuchet MS" panose="020B0603020202020204" pitchFamily="34" charset="0"/>
              </a:rPr>
              <a:t>trasmetterle</a:t>
            </a:r>
            <a:r>
              <a:rPr sz="4400" dirty="0">
                <a:latin typeface="Trebuchet MS" panose="020B0603020202020204" pitchFamily="34" charset="0"/>
              </a:rPr>
              <a:t> </a:t>
            </a:r>
            <a:r>
              <a:rPr sz="4400" dirty="0" err="1">
                <a:latin typeface="Trebuchet MS" panose="020B0603020202020204" pitchFamily="34" charset="0"/>
              </a:rPr>
              <a:t>inconsapevolmente</a:t>
            </a:r>
            <a:r>
              <a:rPr sz="4400" dirty="0">
                <a:latin typeface="Trebuchet MS" panose="020B0603020202020204" pitchFamily="34" charset="0"/>
              </a:rPr>
              <a:t> ad </a:t>
            </a:r>
            <a:r>
              <a:rPr sz="4400" dirty="0" err="1">
                <a:latin typeface="Trebuchet MS" panose="020B0603020202020204" pitchFamily="34" charset="0"/>
              </a:rPr>
              <a:t>altri</a:t>
            </a:r>
            <a:r>
              <a:rPr sz="4400" dirty="0">
                <a:latin typeface="Trebuchet MS" panose="020B0603020202020204" pitchFamily="34" charset="0"/>
              </a:rPr>
              <a:t>)</a:t>
            </a:r>
            <a:r>
              <a:rPr lang="it-IT" sz="4400" dirty="0">
                <a:latin typeface="Trebuchet MS" panose="020B0603020202020204" pitchFamily="34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sz="4400" dirty="0">
              <a:latin typeface="Trebuchet MS" panose="020B0603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sz="4400" dirty="0">
                <a:latin typeface="Trebuchet MS" panose="020B0603020202020204" pitchFamily="34" charset="0"/>
              </a:rPr>
              <a:t>Le IST se non </a:t>
            </a:r>
            <a:r>
              <a:rPr sz="4400" dirty="0" err="1">
                <a:latin typeface="Trebuchet MS" panose="020B0603020202020204" pitchFamily="34" charset="0"/>
              </a:rPr>
              <a:t>vengono</a:t>
            </a:r>
            <a:r>
              <a:rPr sz="4400" dirty="0">
                <a:latin typeface="Trebuchet MS" panose="020B0603020202020204" pitchFamily="34" charset="0"/>
              </a:rPr>
              <a:t> curate in tempo </a:t>
            </a:r>
            <a:r>
              <a:rPr sz="4400" dirty="0" err="1">
                <a:latin typeface="Trebuchet MS" panose="020B0603020202020204" pitchFamily="34" charset="0"/>
              </a:rPr>
              <a:t>possono</a:t>
            </a:r>
            <a:r>
              <a:rPr sz="4400" dirty="0">
                <a:latin typeface="Trebuchet MS" panose="020B0603020202020204" pitchFamily="34" charset="0"/>
              </a:rPr>
              <a:t> </a:t>
            </a:r>
            <a:r>
              <a:rPr sz="4400" dirty="0" err="1">
                <a:latin typeface="Trebuchet MS" panose="020B0603020202020204" pitchFamily="34" charset="0"/>
              </a:rPr>
              <a:t>causare</a:t>
            </a:r>
            <a:r>
              <a:rPr sz="4400" dirty="0">
                <a:latin typeface="Trebuchet MS" panose="020B0603020202020204" pitchFamily="34" charset="0"/>
              </a:rPr>
              <a:t> </a:t>
            </a:r>
            <a:r>
              <a:rPr sz="4400" dirty="0" err="1">
                <a:latin typeface="Trebuchet MS" panose="020B0603020202020204" pitchFamily="34" charset="0"/>
              </a:rPr>
              <a:t>serie</a:t>
            </a:r>
            <a:r>
              <a:rPr sz="4400" dirty="0">
                <a:latin typeface="Trebuchet MS" panose="020B0603020202020204" pitchFamily="34" charset="0"/>
              </a:rPr>
              <a:t> </a:t>
            </a:r>
            <a:r>
              <a:rPr sz="4400" dirty="0" err="1">
                <a:latin typeface="Trebuchet MS" panose="020B0603020202020204" pitchFamily="34" charset="0"/>
              </a:rPr>
              <a:t>complicanze</a:t>
            </a:r>
            <a:r>
              <a:rPr sz="4400" dirty="0">
                <a:latin typeface="Trebuchet MS" panose="020B0603020202020204" pitchFamily="34" charset="0"/>
              </a:rPr>
              <a:t> come 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sterilità</a:t>
            </a:r>
            <a:r>
              <a:rPr sz="4400" dirty="0">
                <a:solidFill>
                  <a:srgbClr val="FF0000"/>
                </a:solidFill>
                <a:latin typeface="Trebuchet MS" panose="020B0603020202020204" pitchFamily="34" charset="0"/>
              </a:rPr>
              <a:t>/</a:t>
            </a:r>
            <a:r>
              <a:rPr sz="44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infertilità</a:t>
            </a:r>
            <a:r>
              <a:rPr sz="4400" dirty="0">
                <a:latin typeface="Trebuchet MS" panose="020B0603020202020204" pitchFamily="34" charset="0"/>
              </a:rPr>
              <a:t>, </a:t>
            </a:r>
            <a:r>
              <a:rPr sz="4400" dirty="0" err="1">
                <a:solidFill>
                  <a:srgbClr val="7030A0"/>
                </a:solidFill>
                <a:latin typeface="Trebuchet MS" panose="020B0603020202020204" pitchFamily="34" charset="0"/>
              </a:rPr>
              <a:t>tumori</a:t>
            </a:r>
            <a:r>
              <a:rPr sz="4400" dirty="0">
                <a:latin typeface="Trebuchet MS" panose="020B0603020202020204" pitchFamily="34" charset="0"/>
              </a:rPr>
              <a:t>, </a:t>
            </a:r>
            <a:r>
              <a:rPr sz="4400" dirty="0" err="1">
                <a:solidFill>
                  <a:srgbClr val="003300"/>
                </a:solidFill>
                <a:latin typeface="Trebuchet MS" panose="020B0603020202020204" pitchFamily="34" charset="0"/>
              </a:rPr>
              <a:t>danni</a:t>
            </a:r>
            <a:r>
              <a:rPr sz="4400" dirty="0">
                <a:solidFill>
                  <a:srgbClr val="003300"/>
                </a:solidFill>
                <a:latin typeface="Trebuchet MS" panose="020B0603020202020204" pitchFamily="34" charset="0"/>
              </a:rPr>
              <a:t> </a:t>
            </a:r>
            <a:r>
              <a:rPr sz="4400" dirty="0" err="1">
                <a:solidFill>
                  <a:srgbClr val="003300"/>
                </a:solidFill>
                <a:latin typeface="Trebuchet MS" panose="020B0603020202020204" pitchFamily="34" charset="0"/>
              </a:rPr>
              <a:t>gravi</a:t>
            </a:r>
            <a:r>
              <a:rPr sz="4400" dirty="0">
                <a:solidFill>
                  <a:srgbClr val="003300"/>
                </a:solidFill>
                <a:latin typeface="Trebuchet MS" panose="020B0603020202020204" pitchFamily="34" charset="0"/>
              </a:rPr>
              <a:t> al </a:t>
            </a:r>
            <a:r>
              <a:rPr sz="4400" dirty="0" err="1">
                <a:solidFill>
                  <a:srgbClr val="003300"/>
                </a:solidFill>
                <a:latin typeface="Trebuchet MS" panose="020B0603020202020204" pitchFamily="34" charset="0"/>
              </a:rPr>
              <a:t>nascituro</a:t>
            </a:r>
            <a:r>
              <a:rPr sz="4400" dirty="0">
                <a:latin typeface="Trebuchet MS" panose="020B0603020202020204" pitchFamily="34" charset="0"/>
              </a:rPr>
              <a:t> (se la mamma ha </a:t>
            </a:r>
            <a:r>
              <a:rPr sz="4400" dirty="0" err="1">
                <a:latin typeface="Trebuchet MS" panose="020B0603020202020204" pitchFamily="34" charset="0"/>
              </a:rPr>
              <a:t>un’infezione</a:t>
            </a:r>
            <a:r>
              <a:rPr sz="4400" dirty="0">
                <a:latin typeface="Trebuchet MS" panose="020B0603020202020204" pitchFamily="34" charset="0"/>
              </a:rPr>
              <a:t> </a:t>
            </a:r>
            <a:r>
              <a:rPr sz="4400" dirty="0" err="1">
                <a:latin typeface="Trebuchet MS" panose="020B0603020202020204" pitchFamily="34" charset="0"/>
              </a:rPr>
              <a:t>durante</a:t>
            </a:r>
            <a:r>
              <a:rPr sz="4400" dirty="0">
                <a:latin typeface="Trebuchet MS" panose="020B0603020202020204" pitchFamily="34" charset="0"/>
              </a:rPr>
              <a:t> la </a:t>
            </a:r>
            <a:r>
              <a:rPr sz="4400" dirty="0" err="1">
                <a:latin typeface="Trebuchet MS" panose="020B0603020202020204" pitchFamily="34" charset="0"/>
              </a:rPr>
              <a:t>gravidanza</a:t>
            </a:r>
            <a:r>
              <a:rPr sz="4400" dirty="0">
                <a:latin typeface="Trebuchet MS" panose="020B0603020202020204" pitchFamily="34" charset="0"/>
              </a:rPr>
              <a:t>) e </a:t>
            </a:r>
            <a:r>
              <a:rPr sz="4400" dirty="0" err="1">
                <a:latin typeface="Trebuchet MS" panose="020B0603020202020204" pitchFamily="34" charset="0"/>
              </a:rPr>
              <a:t>possono</a:t>
            </a:r>
            <a:r>
              <a:rPr sz="4400" dirty="0">
                <a:latin typeface="Trebuchet MS" panose="020B0603020202020204" pitchFamily="34" charset="0"/>
              </a:rPr>
              <a:t> </a:t>
            </a:r>
            <a:r>
              <a:rPr sz="4400" dirty="0" err="1">
                <a:latin typeface="Trebuchet MS" panose="020B0603020202020204" pitchFamily="34" charset="0"/>
              </a:rPr>
              <a:t>aumentare</a:t>
            </a:r>
            <a:r>
              <a:rPr sz="4400" dirty="0">
                <a:latin typeface="Trebuchet MS" panose="020B0603020202020204" pitchFamily="34" charset="0"/>
              </a:rPr>
              <a:t> il </a:t>
            </a:r>
            <a:r>
              <a:rPr sz="4400" dirty="0" err="1">
                <a:latin typeface="Trebuchet MS" panose="020B0603020202020204" pitchFamily="34" charset="0"/>
              </a:rPr>
              <a:t>rischio</a:t>
            </a:r>
            <a:r>
              <a:rPr sz="4400" dirty="0">
                <a:latin typeface="Trebuchet MS" panose="020B0603020202020204" pitchFamily="34" charset="0"/>
              </a:rPr>
              <a:t> di </a:t>
            </a:r>
            <a:r>
              <a:rPr sz="4400" dirty="0" err="1">
                <a:latin typeface="Trebuchet MS" panose="020B0603020202020204" pitchFamily="34" charset="0"/>
              </a:rPr>
              <a:t>prendere</a:t>
            </a:r>
            <a:r>
              <a:rPr sz="4400" dirty="0">
                <a:latin typeface="Trebuchet MS" panose="020B0603020202020204" pitchFamily="34" charset="0"/>
              </a:rPr>
              <a:t> o </a:t>
            </a:r>
            <a:r>
              <a:rPr sz="4400" dirty="0" err="1">
                <a:latin typeface="Trebuchet MS" panose="020B0603020202020204" pitchFamily="34" charset="0"/>
              </a:rPr>
              <a:t>trasmettere</a:t>
            </a:r>
            <a:r>
              <a:rPr sz="4400" dirty="0">
                <a:latin typeface="Trebuchet MS" panose="020B0603020202020204" pitchFamily="34" charset="0"/>
              </a:rPr>
              <a:t> </a:t>
            </a:r>
            <a:r>
              <a:rPr sz="4400" dirty="0" err="1">
                <a:latin typeface="Trebuchet MS" panose="020B0603020202020204" pitchFamily="34" charset="0"/>
              </a:rPr>
              <a:t>l’HIV</a:t>
            </a:r>
            <a:endParaRPr sz="4400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Screenshot 2023-12-10 alle 11.53.21.png" descr="Screenshot 2023-12-10 alle 11.53.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276" y="676319"/>
            <a:ext cx="20371447" cy="123633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Screenshot 2023-12-04 alle 18.13.40.png" descr="Screenshot 2023-12-04 alle 18.13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140" y="1179871"/>
            <a:ext cx="21637719" cy="12018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Le donne sono maggiormente colpite…"/>
          <p:cNvSpPr txBox="1">
            <a:spLocks noGrp="1"/>
          </p:cNvSpPr>
          <p:nvPr>
            <p:ph type="body" sz="quarter" idx="1"/>
          </p:nvPr>
        </p:nvSpPr>
        <p:spPr>
          <a:xfrm>
            <a:off x="275302" y="7763528"/>
            <a:ext cx="12998245" cy="595247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4800" dirty="0">
                <a:solidFill>
                  <a:srgbClr val="0070C0"/>
                </a:solidFill>
                <a:latin typeface="Trebuchet MS" panose="020B0603020202020204" pitchFamily="34" charset="0"/>
              </a:rPr>
              <a:t>Le </a:t>
            </a:r>
            <a:r>
              <a:rPr sz="48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donne</a:t>
            </a:r>
            <a:r>
              <a:rPr sz="48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48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sono</a:t>
            </a:r>
            <a:r>
              <a:rPr sz="48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48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maggiormente</a:t>
            </a:r>
            <a:r>
              <a:rPr sz="48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48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colpite</a:t>
            </a:r>
            <a:endParaRPr lang="it-IT" sz="4800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sz="4800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sz="4800" dirty="0">
                <a:solidFill>
                  <a:srgbClr val="0070C0"/>
                </a:solidFill>
                <a:latin typeface="Trebuchet MS" panose="020B0603020202020204" pitchFamily="34" charset="0"/>
              </a:rPr>
              <a:t>Causa </a:t>
            </a:r>
            <a:r>
              <a:rPr sz="48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prurito</a:t>
            </a:r>
            <a:r>
              <a:rPr sz="4800" dirty="0">
                <a:solidFill>
                  <a:srgbClr val="0070C0"/>
                </a:solidFill>
                <a:latin typeface="Trebuchet MS" panose="020B0603020202020204" pitchFamily="34" charset="0"/>
              </a:rPr>
              <a:t>, </a:t>
            </a:r>
            <a:r>
              <a:rPr sz="48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bruciore</a:t>
            </a:r>
            <a:r>
              <a:rPr sz="4800" dirty="0">
                <a:solidFill>
                  <a:srgbClr val="0070C0"/>
                </a:solidFill>
                <a:latin typeface="Trebuchet MS" panose="020B0603020202020204" pitchFamily="34" charset="0"/>
              </a:rPr>
              <a:t> e dolore</a:t>
            </a:r>
            <a:endParaRPr lang="it-IT" sz="4800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sz="4800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sz="48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Comparsa</a:t>
            </a:r>
            <a:r>
              <a:rPr sz="4800" dirty="0">
                <a:solidFill>
                  <a:srgbClr val="0070C0"/>
                </a:solidFill>
                <a:latin typeface="Trebuchet MS" panose="020B0603020202020204" pitchFamily="34" charset="0"/>
              </a:rPr>
              <a:t> di </a:t>
            </a:r>
            <a:r>
              <a:rPr sz="48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vescicole</a:t>
            </a:r>
            <a:r>
              <a:rPr sz="48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sz="48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nella</a:t>
            </a:r>
            <a:r>
              <a:rPr sz="4800" dirty="0">
                <a:solidFill>
                  <a:srgbClr val="0070C0"/>
                </a:solidFill>
                <a:latin typeface="Trebuchet MS" panose="020B0603020202020204" pitchFamily="34" charset="0"/>
              </a:rPr>
              <a:t> zona </a:t>
            </a:r>
            <a:r>
              <a:rPr sz="48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genitale</a:t>
            </a:r>
            <a:r>
              <a:rPr sz="4800" dirty="0">
                <a:solidFill>
                  <a:srgbClr val="0070C0"/>
                </a:solidFill>
                <a:latin typeface="Trebuchet MS" panose="020B0603020202020204" pitchFamily="34" charset="0"/>
              </a:rPr>
              <a:t> e </a:t>
            </a:r>
            <a:r>
              <a:rPr sz="48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anale</a:t>
            </a:r>
            <a:r>
              <a:rPr sz="48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279" name="L’herpes genitale"/>
          <p:cNvSpPr txBox="1">
            <a:spLocks noGrp="1"/>
          </p:cNvSpPr>
          <p:nvPr>
            <p:ph type="title"/>
          </p:nvPr>
        </p:nvSpPr>
        <p:spPr>
          <a:xfrm>
            <a:off x="597853" y="630060"/>
            <a:ext cx="13438727" cy="198546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88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L’herpes</a:t>
            </a:r>
            <a:r>
              <a:rPr sz="88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sz="88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genitale</a:t>
            </a:r>
            <a:r>
              <a:rPr lang="it-IT" sz="8800" dirty="0">
                <a:solidFill>
                  <a:srgbClr val="002060"/>
                </a:solidFill>
                <a:latin typeface="Trebuchet MS" panose="020B0603020202020204" pitchFamily="34" charset="0"/>
              </a:rPr>
              <a:t> (HSV-2)</a:t>
            </a:r>
            <a:endParaRPr sz="88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280" name="Schermata 2023-11-20 alle 12.44.50.png" descr="Schermata 2023-11-20 alle 12.44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3463" y="1985461"/>
            <a:ext cx="10050537" cy="11730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Schermata 2023-11-20 alle 12.45.13.png" descr="Schermata 2023-11-20 alle 12.45.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355" y="2860022"/>
            <a:ext cx="7840343" cy="44145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Il virus si trasmette attraverso tutti i tipi di rapporti sessuali (vaginali, anali, orali) e il sangue (scambiando aghi o siringhe, può essere trasmesso da madre infetta al nascituro…"/>
          <p:cNvSpPr txBox="1">
            <a:spLocks noGrp="1"/>
          </p:cNvSpPr>
          <p:nvPr>
            <p:ph type="body" sz="quarter" idx="1"/>
          </p:nvPr>
        </p:nvSpPr>
        <p:spPr>
          <a:xfrm>
            <a:off x="265471" y="3008671"/>
            <a:ext cx="9350478" cy="1042095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sz="4800" dirty="0">
                <a:solidFill>
                  <a:srgbClr val="003300"/>
                </a:solidFill>
              </a:rPr>
              <a:t>Il virus </a:t>
            </a:r>
            <a:r>
              <a:rPr sz="4800" dirty="0" err="1">
                <a:solidFill>
                  <a:srgbClr val="003300"/>
                </a:solidFill>
              </a:rPr>
              <a:t>si</a:t>
            </a:r>
            <a:r>
              <a:rPr sz="4800" dirty="0">
                <a:solidFill>
                  <a:srgbClr val="003300"/>
                </a:solidFill>
              </a:rPr>
              <a:t> </a:t>
            </a:r>
            <a:r>
              <a:rPr sz="4800" dirty="0" err="1">
                <a:solidFill>
                  <a:srgbClr val="003300"/>
                </a:solidFill>
              </a:rPr>
              <a:t>trasmette</a:t>
            </a:r>
            <a:r>
              <a:rPr sz="4800" dirty="0">
                <a:solidFill>
                  <a:srgbClr val="003300"/>
                </a:solidFill>
              </a:rPr>
              <a:t> </a:t>
            </a:r>
            <a:r>
              <a:rPr sz="4800" dirty="0" err="1">
                <a:solidFill>
                  <a:srgbClr val="003300"/>
                </a:solidFill>
              </a:rPr>
              <a:t>attraverso</a:t>
            </a:r>
            <a:r>
              <a:rPr sz="4800" dirty="0">
                <a:solidFill>
                  <a:srgbClr val="003300"/>
                </a:solidFill>
              </a:rPr>
              <a:t> tutti </a:t>
            </a:r>
            <a:r>
              <a:rPr sz="4800" dirty="0" err="1">
                <a:solidFill>
                  <a:srgbClr val="003300"/>
                </a:solidFill>
              </a:rPr>
              <a:t>i</a:t>
            </a:r>
            <a:r>
              <a:rPr sz="4800" dirty="0">
                <a:solidFill>
                  <a:srgbClr val="003300"/>
                </a:solidFill>
              </a:rPr>
              <a:t> tipi di </a:t>
            </a:r>
            <a:r>
              <a:rPr sz="4800" dirty="0" err="1">
                <a:solidFill>
                  <a:srgbClr val="003300"/>
                </a:solidFill>
              </a:rPr>
              <a:t>rapporti</a:t>
            </a:r>
            <a:r>
              <a:rPr sz="4800" dirty="0">
                <a:solidFill>
                  <a:srgbClr val="003300"/>
                </a:solidFill>
              </a:rPr>
              <a:t> </a:t>
            </a:r>
            <a:r>
              <a:rPr sz="4800" dirty="0" err="1">
                <a:solidFill>
                  <a:srgbClr val="003300"/>
                </a:solidFill>
              </a:rPr>
              <a:t>sessuali</a:t>
            </a:r>
            <a:r>
              <a:rPr sz="4800" dirty="0">
                <a:solidFill>
                  <a:srgbClr val="003300"/>
                </a:solidFill>
              </a:rPr>
              <a:t> (</a:t>
            </a:r>
            <a:r>
              <a:rPr sz="4800" dirty="0" err="1">
                <a:solidFill>
                  <a:srgbClr val="003300"/>
                </a:solidFill>
              </a:rPr>
              <a:t>vaginali</a:t>
            </a:r>
            <a:r>
              <a:rPr sz="4800" dirty="0">
                <a:solidFill>
                  <a:srgbClr val="003300"/>
                </a:solidFill>
              </a:rPr>
              <a:t>, </a:t>
            </a:r>
            <a:r>
              <a:rPr sz="4800" dirty="0" err="1">
                <a:solidFill>
                  <a:srgbClr val="003300"/>
                </a:solidFill>
              </a:rPr>
              <a:t>anali</a:t>
            </a:r>
            <a:r>
              <a:rPr sz="4800" dirty="0">
                <a:solidFill>
                  <a:srgbClr val="003300"/>
                </a:solidFill>
              </a:rPr>
              <a:t>, </a:t>
            </a:r>
            <a:r>
              <a:rPr sz="4800" dirty="0" err="1">
                <a:solidFill>
                  <a:srgbClr val="003300"/>
                </a:solidFill>
              </a:rPr>
              <a:t>orali</a:t>
            </a:r>
            <a:r>
              <a:rPr sz="4800" dirty="0">
                <a:solidFill>
                  <a:srgbClr val="003300"/>
                </a:solidFill>
              </a:rPr>
              <a:t>) e il </a:t>
            </a:r>
            <a:r>
              <a:rPr sz="4800" dirty="0" err="1">
                <a:solidFill>
                  <a:srgbClr val="003300"/>
                </a:solidFill>
              </a:rPr>
              <a:t>sangue</a:t>
            </a:r>
            <a:r>
              <a:rPr sz="4800" dirty="0">
                <a:solidFill>
                  <a:srgbClr val="003300"/>
                </a:solidFill>
              </a:rPr>
              <a:t> (</a:t>
            </a:r>
            <a:r>
              <a:rPr sz="4800" dirty="0" err="1">
                <a:solidFill>
                  <a:srgbClr val="003300"/>
                </a:solidFill>
              </a:rPr>
              <a:t>scambiando</a:t>
            </a:r>
            <a:r>
              <a:rPr sz="4800" dirty="0">
                <a:solidFill>
                  <a:srgbClr val="003300"/>
                </a:solidFill>
              </a:rPr>
              <a:t> </a:t>
            </a:r>
            <a:r>
              <a:rPr sz="4800" dirty="0" err="1">
                <a:solidFill>
                  <a:srgbClr val="003300"/>
                </a:solidFill>
              </a:rPr>
              <a:t>aghi</a:t>
            </a:r>
            <a:r>
              <a:rPr sz="4800" dirty="0">
                <a:solidFill>
                  <a:srgbClr val="003300"/>
                </a:solidFill>
              </a:rPr>
              <a:t> o </a:t>
            </a:r>
            <a:r>
              <a:rPr sz="4800" dirty="0" err="1">
                <a:solidFill>
                  <a:srgbClr val="003300"/>
                </a:solidFill>
              </a:rPr>
              <a:t>siringhe</a:t>
            </a:r>
            <a:r>
              <a:rPr lang="it-IT" sz="4800" dirty="0">
                <a:solidFill>
                  <a:srgbClr val="003300"/>
                </a:solidFill>
              </a:rPr>
              <a:t>)</a:t>
            </a:r>
          </a:p>
          <a:p>
            <a:endParaRPr lang="it-IT" sz="4800" dirty="0">
              <a:solidFill>
                <a:srgbClr val="003300"/>
              </a:solidFill>
            </a:endParaRPr>
          </a:p>
          <a:p>
            <a:r>
              <a:rPr lang="it-IT" sz="4800" dirty="0">
                <a:solidFill>
                  <a:srgbClr val="003300"/>
                </a:solidFill>
              </a:rPr>
              <a:t>P</a:t>
            </a:r>
            <a:r>
              <a:rPr sz="4800" dirty="0" err="1">
                <a:solidFill>
                  <a:srgbClr val="003300"/>
                </a:solidFill>
              </a:rPr>
              <a:t>uò</a:t>
            </a:r>
            <a:r>
              <a:rPr sz="4800" dirty="0">
                <a:solidFill>
                  <a:srgbClr val="003300"/>
                </a:solidFill>
              </a:rPr>
              <a:t> </a:t>
            </a:r>
            <a:r>
              <a:rPr sz="4800" dirty="0" err="1">
                <a:solidFill>
                  <a:srgbClr val="003300"/>
                </a:solidFill>
              </a:rPr>
              <a:t>essere</a:t>
            </a:r>
            <a:r>
              <a:rPr sz="4800" dirty="0">
                <a:solidFill>
                  <a:srgbClr val="003300"/>
                </a:solidFill>
              </a:rPr>
              <a:t> </a:t>
            </a:r>
            <a:r>
              <a:rPr sz="4800" dirty="0" err="1">
                <a:solidFill>
                  <a:srgbClr val="003300"/>
                </a:solidFill>
              </a:rPr>
              <a:t>trasmesso</a:t>
            </a:r>
            <a:r>
              <a:rPr sz="4800" dirty="0">
                <a:solidFill>
                  <a:srgbClr val="003300"/>
                </a:solidFill>
              </a:rPr>
              <a:t> da </a:t>
            </a:r>
            <a:r>
              <a:rPr sz="4800" dirty="0" err="1">
                <a:solidFill>
                  <a:srgbClr val="003300"/>
                </a:solidFill>
              </a:rPr>
              <a:t>madre</a:t>
            </a:r>
            <a:r>
              <a:rPr sz="4800" dirty="0">
                <a:solidFill>
                  <a:srgbClr val="003300"/>
                </a:solidFill>
              </a:rPr>
              <a:t> </a:t>
            </a:r>
            <a:r>
              <a:rPr sz="4800" dirty="0" err="1">
                <a:solidFill>
                  <a:srgbClr val="003300"/>
                </a:solidFill>
              </a:rPr>
              <a:t>infetta</a:t>
            </a:r>
            <a:r>
              <a:rPr sz="4800" dirty="0">
                <a:solidFill>
                  <a:srgbClr val="003300"/>
                </a:solidFill>
              </a:rPr>
              <a:t> al </a:t>
            </a:r>
            <a:r>
              <a:rPr sz="4800" dirty="0" err="1">
                <a:solidFill>
                  <a:srgbClr val="003300"/>
                </a:solidFill>
              </a:rPr>
              <a:t>nascituro</a:t>
            </a:r>
            <a:endParaRPr lang="it-IT" sz="4800" dirty="0">
              <a:solidFill>
                <a:srgbClr val="003300"/>
              </a:solidFill>
            </a:endParaRPr>
          </a:p>
          <a:p>
            <a:endParaRPr sz="4800" dirty="0">
              <a:solidFill>
                <a:srgbClr val="003300"/>
              </a:solidFill>
            </a:endParaRPr>
          </a:p>
          <a:p>
            <a:r>
              <a:rPr sz="4800" dirty="0">
                <a:solidFill>
                  <a:srgbClr val="003300"/>
                </a:solidFill>
              </a:rPr>
              <a:t>Se non </a:t>
            </a:r>
            <a:r>
              <a:rPr sz="4800" dirty="0" err="1">
                <a:solidFill>
                  <a:srgbClr val="003300"/>
                </a:solidFill>
              </a:rPr>
              <a:t>si</a:t>
            </a:r>
            <a:r>
              <a:rPr sz="4800" dirty="0">
                <a:solidFill>
                  <a:srgbClr val="003300"/>
                </a:solidFill>
              </a:rPr>
              <a:t> </a:t>
            </a:r>
            <a:r>
              <a:rPr sz="4800" dirty="0" err="1">
                <a:solidFill>
                  <a:srgbClr val="003300"/>
                </a:solidFill>
              </a:rPr>
              <a:t>eseguono</a:t>
            </a:r>
            <a:r>
              <a:rPr sz="4800" dirty="0">
                <a:solidFill>
                  <a:srgbClr val="003300"/>
                </a:solidFill>
              </a:rPr>
              <a:t> </a:t>
            </a:r>
            <a:r>
              <a:rPr sz="4800" dirty="0" err="1">
                <a:solidFill>
                  <a:srgbClr val="003300"/>
                </a:solidFill>
              </a:rPr>
              <a:t>terapie</a:t>
            </a:r>
            <a:r>
              <a:rPr sz="4800" dirty="0">
                <a:solidFill>
                  <a:srgbClr val="003300"/>
                </a:solidFill>
              </a:rPr>
              <a:t> </a:t>
            </a:r>
            <a:r>
              <a:rPr sz="4800" dirty="0" err="1">
                <a:solidFill>
                  <a:srgbClr val="003300"/>
                </a:solidFill>
              </a:rPr>
              <a:t>adeguate</a:t>
            </a:r>
            <a:r>
              <a:rPr sz="4800" dirty="0">
                <a:solidFill>
                  <a:srgbClr val="003300"/>
                </a:solidFill>
              </a:rPr>
              <a:t>, </a:t>
            </a:r>
            <a:r>
              <a:rPr sz="4800" dirty="0" err="1">
                <a:solidFill>
                  <a:srgbClr val="003300"/>
                </a:solidFill>
              </a:rPr>
              <a:t>si</a:t>
            </a:r>
            <a:r>
              <a:rPr sz="4800" dirty="0">
                <a:solidFill>
                  <a:srgbClr val="003300"/>
                </a:solidFill>
              </a:rPr>
              <a:t> </a:t>
            </a:r>
            <a:r>
              <a:rPr sz="4800" dirty="0" err="1">
                <a:solidFill>
                  <a:srgbClr val="003300"/>
                </a:solidFill>
              </a:rPr>
              <a:t>abbassano</a:t>
            </a:r>
            <a:r>
              <a:rPr sz="4800" dirty="0">
                <a:solidFill>
                  <a:srgbClr val="003300"/>
                </a:solidFill>
              </a:rPr>
              <a:t> le </a:t>
            </a:r>
            <a:r>
              <a:rPr sz="4800" dirty="0" err="1">
                <a:solidFill>
                  <a:srgbClr val="003300"/>
                </a:solidFill>
              </a:rPr>
              <a:t>difese</a:t>
            </a:r>
            <a:r>
              <a:rPr sz="4800" dirty="0">
                <a:solidFill>
                  <a:srgbClr val="003300"/>
                </a:solidFill>
              </a:rPr>
              <a:t> </a:t>
            </a:r>
            <a:r>
              <a:rPr sz="4800" dirty="0" err="1">
                <a:solidFill>
                  <a:srgbClr val="003300"/>
                </a:solidFill>
              </a:rPr>
              <a:t>immunitarie</a:t>
            </a:r>
            <a:r>
              <a:rPr sz="4800" dirty="0">
                <a:solidFill>
                  <a:srgbClr val="003300"/>
                </a:solidFill>
              </a:rPr>
              <a:t> e </a:t>
            </a:r>
            <a:r>
              <a:rPr sz="4800" dirty="0" err="1">
                <a:solidFill>
                  <a:srgbClr val="003300"/>
                </a:solidFill>
              </a:rPr>
              <a:t>si</a:t>
            </a:r>
            <a:r>
              <a:rPr sz="4800" dirty="0">
                <a:solidFill>
                  <a:srgbClr val="003300"/>
                </a:solidFill>
              </a:rPr>
              <a:t> </a:t>
            </a:r>
            <a:r>
              <a:rPr sz="4800" dirty="0" err="1">
                <a:solidFill>
                  <a:srgbClr val="003300"/>
                </a:solidFill>
              </a:rPr>
              <a:t>può</a:t>
            </a:r>
            <a:r>
              <a:rPr sz="4800" dirty="0">
                <a:solidFill>
                  <a:srgbClr val="003300"/>
                </a:solidFill>
              </a:rPr>
              <a:t> </a:t>
            </a:r>
            <a:r>
              <a:rPr sz="4800" dirty="0" err="1">
                <a:solidFill>
                  <a:srgbClr val="003300"/>
                </a:solidFill>
              </a:rPr>
              <a:t>sviluppare</a:t>
            </a:r>
            <a:r>
              <a:rPr sz="4800" dirty="0">
                <a:solidFill>
                  <a:srgbClr val="003300"/>
                </a:solidFill>
              </a:rPr>
              <a:t> </a:t>
            </a:r>
            <a:r>
              <a:rPr sz="4800" dirty="0" err="1">
                <a:solidFill>
                  <a:srgbClr val="003300"/>
                </a:solidFill>
              </a:rPr>
              <a:t>l’AIDS</a:t>
            </a:r>
            <a:r>
              <a:rPr sz="4800" dirty="0">
                <a:solidFill>
                  <a:srgbClr val="003300"/>
                </a:solidFill>
              </a:rPr>
              <a:t> </a:t>
            </a:r>
            <a:r>
              <a:rPr sz="4800" dirty="0" err="1">
                <a:solidFill>
                  <a:srgbClr val="003300"/>
                </a:solidFill>
              </a:rPr>
              <a:t>più</a:t>
            </a:r>
            <a:r>
              <a:rPr sz="4800" dirty="0">
                <a:solidFill>
                  <a:srgbClr val="003300"/>
                </a:solidFill>
              </a:rPr>
              <a:t> </a:t>
            </a:r>
            <a:r>
              <a:rPr sz="4800" dirty="0" err="1">
                <a:solidFill>
                  <a:srgbClr val="003300"/>
                </a:solidFill>
              </a:rPr>
              <a:t>rapidamente</a:t>
            </a:r>
            <a:endParaRPr sz="4800" dirty="0">
              <a:solidFill>
                <a:srgbClr val="003300"/>
              </a:solidFill>
            </a:endParaRPr>
          </a:p>
        </p:txBody>
      </p:sp>
      <p:sp>
        <p:nvSpPr>
          <p:cNvPr id="284" name="HIV (virus dell’immunodeficienza umana)"/>
          <p:cNvSpPr txBox="1">
            <a:spLocks noGrp="1"/>
          </p:cNvSpPr>
          <p:nvPr>
            <p:ph type="title"/>
          </p:nvPr>
        </p:nvSpPr>
        <p:spPr>
          <a:xfrm>
            <a:off x="737419" y="286374"/>
            <a:ext cx="22447045" cy="3068291"/>
          </a:xfrm>
          <a:prstGeom prst="rect">
            <a:avLst/>
          </a:prstGeom>
        </p:spPr>
        <p:txBody>
          <a:bodyPr>
            <a:normAutofit/>
          </a:bodyPr>
          <a:lstStyle>
            <a:lvl1pPr defTabSz="577850">
              <a:defRPr sz="8119" spc="-81"/>
            </a:lvl1pPr>
          </a:lstStyle>
          <a:p>
            <a:r>
              <a:rPr sz="9600" dirty="0">
                <a:solidFill>
                  <a:srgbClr val="002060"/>
                </a:solidFill>
                <a:latin typeface="Trebuchet MS" panose="020B0603020202020204" pitchFamily="34" charset="0"/>
              </a:rPr>
              <a:t>HIV (virus </a:t>
            </a:r>
            <a:r>
              <a:rPr sz="96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dell’immunodeficienza</a:t>
            </a:r>
            <a:r>
              <a:rPr sz="96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sz="96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umana</a:t>
            </a:r>
            <a:r>
              <a:rPr sz="9600" dirty="0">
                <a:solidFill>
                  <a:srgbClr val="002060"/>
                </a:solidFill>
                <a:latin typeface="Trebuchet MS" panose="020B0603020202020204" pitchFamily="34" charset="0"/>
              </a:rPr>
              <a:t>)</a:t>
            </a:r>
          </a:p>
        </p:txBody>
      </p:sp>
      <p:pic>
        <p:nvPicPr>
          <p:cNvPr id="285" name="Screenshot 2023-11-22 alle 18.30.05.png" descr="Screenshot 2023-11-22 alle 18.30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235" y="4188542"/>
            <a:ext cx="14830670" cy="85375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Schermata 2023-11-13 alle 18.22.06.png" descr="Schermata 2023-11-13 alle 18.22.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403" y="0"/>
            <a:ext cx="1997765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54668" y="629264"/>
            <a:ext cx="17193336" cy="2641600"/>
          </a:xfrm>
        </p:spPr>
        <p:txBody>
          <a:bodyPr>
            <a:normAutofit fontScale="90000"/>
          </a:bodyPr>
          <a:lstStyle/>
          <a:p>
            <a:r>
              <a:rPr lang="it-IT" sz="13800" dirty="0">
                <a:solidFill>
                  <a:srgbClr val="0070C0"/>
                </a:solidFill>
                <a:latin typeface="Trebuchet MS" panose="020B0603020202020204" pitchFamily="34" charset="0"/>
              </a:rPr>
              <a:t>Epidemiologia delle IST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3651250"/>
            <a:ext cx="21031200" cy="9662414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</a:pPr>
            <a:r>
              <a:rPr lang="it-IT" sz="6800" dirty="0">
                <a:solidFill>
                  <a:srgbClr val="FF0000"/>
                </a:solidFill>
                <a:latin typeface="Trebuchet MS" panose="020B0603020202020204" pitchFamily="34" charset="0"/>
              </a:rPr>
              <a:t>Secondo le stime dell’OMS le IST hanno una incidenza annua di 333 milioni (AIDS escluso).</a:t>
            </a:r>
          </a:p>
          <a:p>
            <a:pPr algn="just">
              <a:lnSpc>
                <a:spcPct val="80000"/>
              </a:lnSpc>
            </a:pPr>
            <a:endParaRPr lang="it-IT" sz="68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it-IT" sz="6800" dirty="0">
                <a:solidFill>
                  <a:srgbClr val="FF0000"/>
                </a:solidFill>
                <a:latin typeface="Trebuchet MS" panose="020B0603020202020204" pitchFamily="34" charset="0"/>
              </a:rPr>
              <a:t>L’incidenza delle IST nel mondo è in continuo aumento, grazie anche alla maggiore mobilità e all’aumento della tendenza ad avere rapporti sessuali con più partner.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endParaRPr lang="it-IT" sz="68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it-IT" sz="6800" dirty="0">
                <a:solidFill>
                  <a:srgbClr val="FF0000"/>
                </a:solidFill>
                <a:latin typeface="Trebuchet MS" panose="020B0603020202020204" pitchFamily="34" charset="0"/>
              </a:rPr>
              <a:t>L’ OMS ha incluso la lotta alle IST tra le assolute priorità di salute pubblica.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36191" t="12817" r="12880" b="12690"/>
          <a:stretch>
            <a:fillRect/>
          </a:stretch>
        </p:blipFill>
        <p:spPr bwMode="auto">
          <a:xfrm>
            <a:off x="13609928" y="2207752"/>
            <a:ext cx="8638896" cy="11232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99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9" name="Callout 2 18"/>
          <p:cNvSpPr/>
          <p:nvPr/>
        </p:nvSpPr>
        <p:spPr>
          <a:xfrm flipH="1">
            <a:off x="13950252" y="11039296"/>
            <a:ext cx="2850356" cy="18288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6479"/>
              <a:gd name="adj6" fmla="val -153248"/>
            </a:avLst>
          </a:prstGeom>
          <a:solidFill>
            <a:schemeClr val="bg1"/>
          </a:solidFill>
          <a:ln w="19050">
            <a:solidFill>
              <a:srgbClr val="FFC000"/>
            </a:solidFill>
            <a:prstDash val="sysDot"/>
          </a:ln>
          <a:effectLst>
            <a:outerShdw blurRad="50800" dist="38100" dir="2700000" algn="tl" rotWithShape="0">
              <a:prstClr val="black">
                <a:alpha val="9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56" tIns="109728" rIns="219456" bIns="109728" rtlCol="0" anchor="ctr"/>
          <a:lstStyle/>
          <a:p>
            <a:pPr algn="ctr"/>
            <a:r>
              <a:rPr lang="it-IT" sz="2800" b="1" dirty="0">
                <a:solidFill>
                  <a:srgbClr val="002060"/>
                </a:solidFill>
                <a:latin typeface="Trebuchet MS" panose="020B0603020202020204" pitchFamily="34" charset="0"/>
              </a:rPr>
              <a:t>P.O. «</a:t>
            </a:r>
            <a:r>
              <a:rPr lang="it-IT" sz="2800" b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Veris</a:t>
            </a:r>
            <a:r>
              <a:rPr lang="it-IT" sz="2800" b="1" dirty="0">
                <a:solidFill>
                  <a:srgbClr val="002060"/>
                </a:solidFill>
                <a:latin typeface="Trebuchet MS" panose="020B0603020202020204" pitchFamily="34" charset="0"/>
              </a:rPr>
              <a:t> Delli Ponti» Scorrano (Le)</a:t>
            </a:r>
            <a:endParaRPr lang="it-IT" sz="2800" b="1" dirty="0">
              <a:solidFill>
                <a:srgbClr val="00206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060704" y="0"/>
            <a:ext cx="22860000" cy="1575816"/>
          </a:xfrm>
          <a:prstGeom prst="rect">
            <a:avLst/>
          </a:prstGeom>
          <a:noFill/>
        </p:spPr>
        <p:txBody>
          <a:bodyPr wrap="square" lIns="219456" tIns="109728" rIns="219456" bIns="109728" rtlCol="0">
            <a:spAutoFit/>
          </a:bodyPr>
          <a:lstStyle/>
          <a:p>
            <a:r>
              <a:rPr lang="en-US" sz="8800" b="1" dirty="0" err="1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  <a:ea typeface="+mj-ea"/>
                <a:cs typeface="+mj-cs"/>
              </a:rPr>
              <a:t>Infezioni</a:t>
            </a:r>
            <a:r>
              <a:rPr lang="en-US" sz="8800" b="1" dirty="0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  <a:ea typeface="+mj-ea"/>
                <a:cs typeface="+mj-cs"/>
              </a:rPr>
              <a:t> </a:t>
            </a:r>
            <a:r>
              <a:rPr lang="en-US" sz="8800" b="1" dirty="0" err="1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  <a:ea typeface="+mj-ea"/>
                <a:cs typeface="+mj-cs"/>
              </a:rPr>
              <a:t>sessualmente</a:t>
            </a:r>
            <a:r>
              <a:rPr lang="en-US" sz="8800" b="1" dirty="0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  <a:ea typeface="+mj-ea"/>
                <a:cs typeface="+mj-cs"/>
              </a:rPr>
              <a:t> </a:t>
            </a:r>
            <a:r>
              <a:rPr lang="en-US" sz="8800" b="1" dirty="0" err="1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  <a:ea typeface="+mj-ea"/>
                <a:cs typeface="+mj-cs"/>
              </a:rPr>
              <a:t>trasmesse</a:t>
            </a:r>
            <a:r>
              <a:rPr lang="en-US" sz="8800" b="1" dirty="0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  <a:ea typeface="+mj-ea"/>
                <a:cs typeface="+mj-cs"/>
              </a:rPr>
              <a:t>: </a:t>
            </a:r>
            <a:r>
              <a:rPr lang="en-US" sz="8800" b="1" dirty="0" err="1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  <a:ea typeface="+mj-ea"/>
                <a:cs typeface="+mj-cs"/>
              </a:rPr>
              <a:t>rete</a:t>
            </a:r>
            <a:r>
              <a:rPr lang="en-US" sz="8800" b="1" dirty="0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  <a:ea typeface="+mj-ea"/>
                <a:cs typeface="+mj-cs"/>
              </a:rPr>
              <a:t> ISS</a:t>
            </a:r>
          </a:p>
        </p:txBody>
      </p:sp>
      <p:pic>
        <p:nvPicPr>
          <p:cNvPr id="6" name="Picture 2" descr="http://www.iss.it/imgn/logo.pn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349845" y="1845028"/>
            <a:ext cx="2641258" cy="3050488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4374869" y="2168414"/>
            <a:ext cx="9318478" cy="2200271"/>
          </a:xfrm>
          <a:prstGeom prst="rect">
            <a:avLst/>
          </a:prstGeom>
          <a:noFill/>
        </p:spPr>
        <p:txBody>
          <a:bodyPr wrap="square" lIns="167314" tIns="83656" rIns="167314" bIns="83656">
            <a:spAutoFit/>
          </a:bodyPr>
          <a:lstStyle/>
          <a:p>
            <a:pPr algn="ctr"/>
            <a:r>
              <a:rPr lang="it-IT" sz="4400" b="1" dirty="0">
                <a:ln w="9525">
                  <a:solidFill>
                    <a:srgbClr val="000099"/>
                  </a:solidFill>
                  <a:prstDash val="solid"/>
                </a:ln>
                <a:gradFill flip="none" rotWithShape="1">
                  <a:gsLst>
                    <a:gs pos="0">
                      <a:srgbClr val="8488C4"/>
                    </a:gs>
                    <a:gs pos="53000">
                      <a:srgbClr val="D4DEFF"/>
                    </a:gs>
                    <a:gs pos="83000">
                      <a:srgbClr val="D4DEFF"/>
                    </a:gs>
                    <a:gs pos="100000">
                      <a:srgbClr val="96AB94"/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</a:rPr>
              <a:t>SISTEMA </a:t>
            </a:r>
            <a:r>
              <a:rPr lang="it-IT" sz="4400" b="1" dirty="0" err="1">
                <a:ln w="9525">
                  <a:solidFill>
                    <a:srgbClr val="000099"/>
                  </a:solidFill>
                  <a:prstDash val="solid"/>
                </a:ln>
                <a:gradFill flip="none" rotWithShape="1">
                  <a:gsLst>
                    <a:gs pos="0">
                      <a:srgbClr val="8488C4"/>
                    </a:gs>
                    <a:gs pos="53000">
                      <a:srgbClr val="D4DEFF"/>
                    </a:gs>
                    <a:gs pos="83000">
                      <a:srgbClr val="D4DEFF"/>
                    </a:gs>
                    <a:gs pos="100000">
                      <a:srgbClr val="96AB94"/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</a:rPr>
              <a:t>DI</a:t>
            </a:r>
            <a:r>
              <a:rPr lang="it-IT" sz="4400" b="1" dirty="0">
                <a:ln w="9525">
                  <a:solidFill>
                    <a:srgbClr val="000099"/>
                  </a:solidFill>
                  <a:prstDash val="solid"/>
                </a:ln>
                <a:gradFill flip="none" rotWithShape="1">
                  <a:gsLst>
                    <a:gs pos="0">
                      <a:srgbClr val="8488C4"/>
                    </a:gs>
                    <a:gs pos="53000">
                      <a:srgbClr val="D4DEFF"/>
                    </a:gs>
                    <a:gs pos="83000">
                      <a:srgbClr val="D4DEFF"/>
                    </a:gs>
                    <a:gs pos="100000">
                      <a:srgbClr val="96AB94"/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itchFamily="34" charset="0"/>
              </a:rPr>
              <a:t> SORVEGLIANZA SENTINELLA DELLE INFEZIONI SESSUALMENTE TRASMESSE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1905006" y="4822953"/>
            <a:ext cx="11649332" cy="8346900"/>
          </a:xfrm>
          <a:prstGeom prst="rect">
            <a:avLst/>
          </a:prstGeom>
        </p:spPr>
        <p:txBody>
          <a:bodyPr wrap="square" lIns="219456" tIns="109728" rIns="219456" bIns="109728">
            <a:spAutoFit/>
          </a:bodyPr>
          <a:lstStyle/>
          <a:p>
            <a:pPr marL="1066800" indent="-861060">
              <a:buSzPct val="88000"/>
              <a:buFont typeface="Wingdings" pitchFamily="2" charset="2"/>
              <a:buChar char="q"/>
            </a:pPr>
            <a:r>
              <a:rPr lang="it-IT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Il Sistema è attivo dal 2009, è coordinato dal Centro Operativo AIDS (COA) dell’Istituto Superiore di Sanità (ISS)</a:t>
            </a:r>
          </a:p>
          <a:p>
            <a:pPr marL="1066800" indent="-861060">
              <a:buSzPct val="88000"/>
              <a:buFont typeface="Wingdings" pitchFamily="2" charset="2"/>
              <a:buChar char="q"/>
            </a:pPr>
            <a:r>
              <a:rPr lang="it-IT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Nasce dalla collaborazione tra il COA- ISS e il Gruppo di lavoro Infezioni Sessualmente Trasmesse (GLIST) dell’Associazione Microbiologi Clinici Italiani (AMCLI)</a:t>
            </a:r>
          </a:p>
          <a:p>
            <a:pPr marL="1066800" indent="-861060">
              <a:buSzPct val="88000"/>
              <a:buFont typeface="Wingdings" pitchFamily="2" charset="2"/>
              <a:buChar char="q"/>
            </a:pPr>
            <a:r>
              <a:rPr lang="it-IT" sz="4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Prevede la collaborazione di 13 laboratori di microbiologia clinica, dislocati sul territorio nazionale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Le ist principali e i loro patogeni"/>
          <p:cNvSpPr txBox="1">
            <a:spLocks noGrp="1"/>
          </p:cNvSpPr>
          <p:nvPr>
            <p:ph type="title"/>
          </p:nvPr>
        </p:nvSpPr>
        <p:spPr>
          <a:xfrm>
            <a:off x="1238865" y="379363"/>
            <a:ext cx="21468735" cy="265112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500" dirty="0">
                <a:solidFill>
                  <a:srgbClr val="002060"/>
                </a:solidFill>
                <a:latin typeface="Trebuchet MS" panose="020B0603020202020204" pitchFamily="34" charset="0"/>
              </a:rPr>
              <a:t>Le </a:t>
            </a:r>
            <a:r>
              <a:rPr lang="it-IT" sz="10500" dirty="0">
                <a:solidFill>
                  <a:srgbClr val="002060"/>
                </a:solidFill>
                <a:latin typeface="Trebuchet MS" panose="020B0603020202020204" pitchFamily="34" charset="0"/>
              </a:rPr>
              <a:t>IST</a:t>
            </a:r>
            <a:r>
              <a:rPr sz="105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sz="105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principali</a:t>
            </a:r>
            <a:r>
              <a:rPr sz="10500" dirty="0">
                <a:solidFill>
                  <a:srgbClr val="002060"/>
                </a:solidFill>
                <a:latin typeface="Trebuchet MS" panose="020B0603020202020204" pitchFamily="34" charset="0"/>
              </a:rPr>
              <a:t> e </a:t>
            </a:r>
            <a:r>
              <a:rPr sz="105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i</a:t>
            </a:r>
            <a:r>
              <a:rPr sz="10500" dirty="0">
                <a:solidFill>
                  <a:srgbClr val="002060"/>
                </a:solidFill>
                <a:latin typeface="Trebuchet MS" panose="020B0603020202020204" pitchFamily="34" charset="0"/>
              </a:rPr>
              <a:t> loro </a:t>
            </a:r>
            <a:r>
              <a:rPr sz="105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patogeni</a:t>
            </a:r>
            <a:endParaRPr sz="105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164" name="Schermata 2023-11-13 alle 18.05.02.png" descr="Schermata 2023-11-13 alle 18.05.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267" y="3008161"/>
            <a:ext cx="19333862" cy="9977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erché i giovani sono più suscettibili"/>
          <p:cNvSpPr txBox="1">
            <a:spLocks noGrp="1"/>
          </p:cNvSpPr>
          <p:nvPr>
            <p:ph type="title"/>
          </p:nvPr>
        </p:nvSpPr>
        <p:spPr>
          <a:xfrm>
            <a:off x="990600" y="18922"/>
            <a:ext cx="22402800" cy="265112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1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Perché</a:t>
            </a:r>
            <a:r>
              <a:rPr sz="11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sz="11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i</a:t>
            </a:r>
            <a:r>
              <a:rPr sz="11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sz="11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giovani</a:t>
            </a:r>
            <a:r>
              <a:rPr sz="11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sz="11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sono</a:t>
            </a:r>
            <a:r>
              <a:rPr sz="11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sz="11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più</a:t>
            </a:r>
            <a:r>
              <a:rPr sz="11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sz="11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suscettibili</a:t>
            </a:r>
            <a:endParaRPr sz="110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66" name="Hanno tessuti genitali più fragili…"/>
          <p:cNvSpPr txBox="1">
            <a:spLocks noGrp="1"/>
          </p:cNvSpPr>
          <p:nvPr>
            <p:ph type="body" idx="1"/>
          </p:nvPr>
        </p:nvSpPr>
        <p:spPr>
          <a:xfrm>
            <a:off x="1219200" y="2670048"/>
            <a:ext cx="21945600" cy="1104595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dirty="0">
                <a:solidFill>
                  <a:srgbClr val="FF0000"/>
                </a:solidFill>
              </a:rPr>
              <a:t>Hanno </a:t>
            </a:r>
            <a:r>
              <a:rPr dirty="0" err="1">
                <a:solidFill>
                  <a:srgbClr val="FF0000"/>
                </a:solidFill>
              </a:rPr>
              <a:t>tessuti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genitali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più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fragili</a:t>
            </a:r>
            <a:r>
              <a:rPr dirty="0">
                <a:solidFill>
                  <a:srgbClr val="FF0000"/>
                </a:solidFill>
              </a:rPr>
              <a:t> </a:t>
            </a:r>
            <a:endParaRPr lang="it-IT" dirty="0">
              <a:solidFill>
                <a:srgbClr val="FF0000"/>
              </a:solidFill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endParaRPr dirty="0">
              <a:solidFill>
                <a:srgbClr val="FF0000"/>
              </a:solidFill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dirty="0">
                <a:solidFill>
                  <a:srgbClr val="FF0000"/>
                </a:solidFill>
              </a:rPr>
              <a:t>Molto </a:t>
            </a:r>
            <a:r>
              <a:rPr dirty="0" err="1">
                <a:solidFill>
                  <a:srgbClr val="FF0000"/>
                </a:solidFill>
              </a:rPr>
              <a:t>spesso</a:t>
            </a:r>
            <a:r>
              <a:rPr dirty="0">
                <a:solidFill>
                  <a:srgbClr val="FF0000"/>
                </a:solidFill>
              </a:rPr>
              <a:t> non </a:t>
            </a:r>
            <a:r>
              <a:rPr dirty="0" err="1">
                <a:solidFill>
                  <a:srgbClr val="FF0000"/>
                </a:solidFill>
              </a:rPr>
              <a:t>hanno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sintomi</a:t>
            </a:r>
            <a:r>
              <a:rPr dirty="0">
                <a:solidFill>
                  <a:srgbClr val="FF0000"/>
                </a:solidFill>
              </a:rPr>
              <a:t> o li </a:t>
            </a:r>
            <a:r>
              <a:rPr dirty="0" err="1">
                <a:solidFill>
                  <a:srgbClr val="FF0000"/>
                </a:solidFill>
              </a:rPr>
              <a:t>trascurano</a:t>
            </a:r>
            <a:endParaRPr lang="it-IT" dirty="0">
              <a:solidFill>
                <a:srgbClr val="FF0000"/>
              </a:solidFill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endParaRPr dirty="0">
              <a:solidFill>
                <a:srgbClr val="FF0000"/>
              </a:solidFill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dirty="0">
                <a:solidFill>
                  <a:srgbClr val="FF0000"/>
                </a:solidFill>
              </a:rPr>
              <a:t>Hanno </a:t>
            </a:r>
            <a:r>
              <a:rPr dirty="0" err="1">
                <a:solidFill>
                  <a:srgbClr val="FF0000"/>
                </a:solidFill>
              </a:rPr>
              <a:t>più</a:t>
            </a:r>
            <a:r>
              <a:rPr dirty="0">
                <a:solidFill>
                  <a:srgbClr val="FF0000"/>
                </a:solidFill>
              </a:rPr>
              <a:t> di </a:t>
            </a:r>
            <a:r>
              <a:rPr dirty="0" err="1">
                <a:solidFill>
                  <a:srgbClr val="FF0000"/>
                </a:solidFill>
              </a:rPr>
              <a:t>frequente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rapporti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sessuali</a:t>
            </a:r>
            <a:r>
              <a:rPr dirty="0">
                <a:solidFill>
                  <a:srgbClr val="FF0000"/>
                </a:solidFill>
              </a:rPr>
              <a:t> non </a:t>
            </a:r>
            <a:r>
              <a:rPr dirty="0" err="1">
                <a:solidFill>
                  <a:srgbClr val="FF0000"/>
                </a:solidFill>
              </a:rPr>
              <a:t>protetti</a:t>
            </a:r>
            <a:endParaRPr lang="it-IT" dirty="0">
              <a:solidFill>
                <a:srgbClr val="FF0000"/>
              </a:solidFill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endParaRPr dirty="0">
              <a:solidFill>
                <a:srgbClr val="FF0000"/>
              </a:solidFill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dirty="0" err="1">
                <a:solidFill>
                  <a:srgbClr val="FF0000"/>
                </a:solidFill>
              </a:rPr>
              <a:t>Possono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avere</a:t>
            </a:r>
            <a:r>
              <a:rPr dirty="0">
                <a:solidFill>
                  <a:srgbClr val="FF0000"/>
                </a:solidFill>
              </a:rPr>
              <a:t> un </a:t>
            </a:r>
            <a:r>
              <a:rPr dirty="0" err="1">
                <a:solidFill>
                  <a:srgbClr val="FF0000"/>
                </a:solidFill>
              </a:rPr>
              <a:t>numero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elevato</a:t>
            </a:r>
            <a:r>
              <a:rPr dirty="0">
                <a:solidFill>
                  <a:srgbClr val="FF0000"/>
                </a:solidFill>
              </a:rPr>
              <a:t> di partner </a:t>
            </a:r>
            <a:r>
              <a:rPr dirty="0" err="1">
                <a:solidFill>
                  <a:srgbClr val="FF0000"/>
                </a:solidFill>
              </a:rPr>
              <a:t>sessuali</a:t>
            </a:r>
            <a:r>
              <a:rPr dirty="0">
                <a:solidFill>
                  <a:srgbClr val="FF0000"/>
                </a:solidFill>
              </a:rPr>
              <a:t> o </a:t>
            </a:r>
            <a:r>
              <a:rPr dirty="0" err="1">
                <a:solidFill>
                  <a:srgbClr val="FF0000"/>
                </a:solidFill>
              </a:rPr>
              <a:t>esporsi</a:t>
            </a:r>
            <a:r>
              <a:rPr dirty="0">
                <a:solidFill>
                  <a:srgbClr val="FF0000"/>
                </a:solidFill>
              </a:rPr>
              <a:t> a </a:t>
            </a:r>
            <a:r>
              <a:rPr dirty="0" err="1">
                <a:solidFill>
                  <a:srgbClr val="FF0000"/>
                </a:solidFill>
              </a:rPr>
              <a:t>rapporti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sessuali</a:t>
            </a:r>
            <a:r>
              <a:rPr dirty="0">
                <a:solidFill>
                  <a:srgbClr val="FF0000"/>
                </a:solidFill>
              </a:rPr>
              <a:t> a </a:t>
            </a:r>
            <a:r>
              <a:rPr dirty="0" err="1">
                <a:solidFill>
                  <a:srgbClr val="FF0000"/>
                </a:solidFill>
              </a:rPr>
              <a:t>rischio</a:t>
            </a:r>
            <a:r>
              <a:rPr dirty="0">
                <a:solidFill>
                  <a:srgbClr val="FF0000"/>
                </a:solidFill>
              </a:rPr>
              <a:t> (a volte a causa </a:t>
            </a:r>
            <a:r>
              <a:rPr dirty="0" err="1">
                <a:solidFill>
                  <a:srgbClr val="FF0000"/>
                </a:solidFill>
              </a:rPr>
              <a:t>dell’uso</a:t>
            </a:r>
            <a:r>
              <a:rPr dirty="0">
                <a:solidFill>
                  <a:srgbClr val="FF0000"/>
                </a:solidFill>
              </a:rPr>
              <a:t> di </a:t>
            </a:r>
            <a:r>
              <a:rPr dirty="0" err="1">
                <a:solidFill>
                  <a:srgbClr val="FF0000"/>
                </a:solidFill>
              </a:rPr>
              <a:t>alcol</a:t>
            </a:r>
            <a:r>
              <a:rPr dirty="0">
                <a:solidFill>
                  <a:srgbClr val="FF0000"/>
                </a:solidFill>
              </a:rPr>
              <a:t> e </a:t>
            </a:r>
            <a:r>
              <a:rPr dirty="0" err="1">
                <a:solidFill>
                  <a:srgbClr val="FF0000"/>
                </a:solidFill>
              </a:rPr>
              <a:t>droghe</a:t>
            </a:r>
            <a:r>
              <a:rPr dirty="0">
                <a:solidFill>
                  <a:srgbClr val="FF0000"/>
                </a:solidFill>
              </a:rPr>
              <a:t>)</a:t>
            </a:r>
            <a:endParaRPr lang="it-IT" dirty="0">
              <a:solidFill>
                <a:srgbClr val="FF0000"/>
              </a:solidFill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endParaRPr dirty="0">
              <a:solidFill>
                <a:srgbClr val="FF0000"/>
              </a:solidFill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dirty="0">
                <a:solidFill>
                  <a:srgbClr val="FF0000"/>
                </a:solidFill>
              </a:rPr>
              <a:t>Non </a:t>
            </a:r>
            <a:r>
              <a:rPr dirty="0" err="1">
                <a:solidFill>
                  <a:srgbClr val="FF0000"/>
                </a:solidFill>
              </a:rPr>
              <a:t>sanno</a:t>
            </a:r>
            <a:r>
              <a:rPr dirty="0">
                <a:solidFill>
                  <a:srgbClr val="FF0000"/>
                </a:solidFill>
              </a:rPr>
              <a:t> a chi </a:t>
            </a:r>
            <a:r>
              <a:rPr dirty="0" err="1">
                <a:solidFill>
                  <a:srgbClr val="FF0000"/>
                </a:solidFill>
              </a:rPr>
              <a:t>rivolgersi</a:t>
            </a:r>
            <a:r>
              <a:rPr dirty="0">
                <a:solidFill>
                  <a:srgbClr val="FF0000"/>
                </a:solidFill>
              </a:rPr>
              <a:t> o con chi </a:t>
            </a:r>
            <a:r>
              <a:rPr dirty="0" err="1">
                <a:solidFill>
                  <a:srgbClr val="FF0000"/>
                </a:solidFill>
              </a:rPr>
              <a:t>parlarne</a:t>
            </a:r>
            <a:r>
              <a:rPr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Andamento delle principali ist batteriche in Italia"/>
          <p:cNvSpPr txBox="1">
            <a:spLocks noGrp="1"/>
          </p:cNvSpPr>
          <p:nvPr>
            <p:ph type="title"/>
          </p:nvPr>
        </p:nvSpPr>
        <p:spPr>
          <a:xfrm>
            <a:off x="937889" y="363793"/>
            <a:ext cx="22508222" cy="26416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5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Andamento</a:t>
            </a:r>
            <a:r>
              <a:rPr sz="105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sz="105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delle</a:t>
            </a:r>
            <a:r>
              <a:rPr sz="105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sz="105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principali</a:t>
            </a:r>
            <a:r>
              <a:rPr sz="105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it-IT" sz="10500" dirty="0">
                <a:solidFill>
                  <a:srgbClr val="002060"/>
                </a:solidFill>
                <a:latin typeface="Trebuchet MS" panose="020B0603020202020204" pitchFamily="34" charset="0"/>
              </a:rPr>
              <a:t>IST</a:t>
            </a:r>
            <a:r>
              <a:rPr sz="105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sz="105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batteriche</a:t>
            </a:r>
            <a:r>
              <a:rPr sz="10500" dirty="0">
                <a:solidFill>
                  <a:srgbClr val="002060"/>
                </a:solidFill>
                <a:latin typeface="Trebuchet MS" panose="020B0603020202020204" pitchFamily="34" charset="0"/>
              </a:rPr>
              <a:t> in Italia</a:t>
            </a:r>
          </a:p>
        </p:txBody>
      </p:sp>
      <p:pic>
        <p:nvPicPr>
          <p:cNvPr id="170" name="Schermata 2023-11-13 alle 18.06.11.png" descr="Schermata 2023-11-13 alle 18.06.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968" y="5039751"/>
            <a:ext cx="14221621" cy="86762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25_BoldColor_ISO">
  <a:themeElements>
    <a:clrScheme name="25_BoldColor_ISO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_ISO">
      <a:majorFont>
        <a:latin typeface="Druk Medium"/>
        <a:ea typeface="Druk Medium"/>
        <a:cs typeface="Druk Medium"/>
      </a:majorFont>
      <a:minorFont>
        <a:latin typeface="Druk Medium"/>
        <a:ea typeface="Druk Medium"/>
        <a:cs typeface="Druk Medium"/>
      </a:minorFont>
    </a:fontScheme>
    <a:fmtScheme name="25_BoldColor_IS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roxima Nova Extrabold"/>
            <a:ea typeface="Proxima Nova Extrabold"/>
            <a:cs typeface="Proxima Nova Extrabold"/>
            <a:sym typeface="Proxima Nova Extra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roxima Nova"/>
            <a:ea typeface="Proxima Nova"/>
            <a:cs typeface="Proxima Nova"/>
            <a:sym typeface="Proxima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TM02900688[[fn=Sfaccettatura]]</Template>
  <TotalTime>668</TotalTime>
  <Words>2563</Words>
  <Application>Microsoft Office PowerPoint</Application>
  <PresentationFormat>Personalizzato</PresentationFormat>
  <Paragraphs>314</Paragraphs>
  <Slides>44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55" baseType="lpstr">
      <vt:lpstr>Arial</vt:lpstr>
      <vt:lpstr>Arial Black</vt:lpstr>
      <vt:lpstr>Courier New</vt:lpstr>
      <vt:lpstr>Helvetica Neue</vt:lpstr>
      <vt:lpstr>Proxima Nova Extrabold</vt:lpstr>
      <vt:lpstr>Proxima Nova Semibold</vt:lpstr>
      <vt:lpstr>Symbol</vt:lpstr>
      <vt:lpstr>Trebuchet MS</vt:lpstr>
      <vt:lpstr>Wingdings</vt:lpstr>
      <vt:lpstr>Wingdings 3</vt:lpstr>
      <vt:lpstr>Sfaccettatura</vt:lpstr>
      <vt:lpstr>“Più amore meno rischi”</vt:lpstr>
      <vt:lpstr>“Più amore meno rischi” </vt:lpstr>
      <vt:lpstr>Obiettivi</vt:lpstr>
      <vt:lpstr>Cosa sono le infezioni sessualmente trasmissibili (IST)</vt:lpstr>
      <vt:lpstr>Epidemiologia delle IST</vt:lpstr>
      <vt:lpstr>Presentazione standard di PowerPoint</vt:lpstr>
      <vt:lpstr>Le IST principali e i loro patogeni</vt:lpstr>
      <vt:lpstr>Perché i giovani sono più suscettibili</vt:lpstr>
      <vt:lpstr>Andamento delle principali IST batteriche in Italia</vt:lpstr>
      <vt:lpstr>Andamento delle principali IST virali in Italia</vt:lpstr>
      <vt:lpstr>Vie di trasmissione delle IST</vt:lpstr>
      <vt:lpstr>Se si inizia una nuova relazione è opportuno:</vt:lpstr>
      <vt:lpstr>Incubazione, disturbi, sintomi</vt:lpstr>
      <vt:lpstr>Si può guarire?</vt:lpstr>
      <vt:lpstr>Fattori di rischio</vt:lpstr>
      <vt:lpstr>Perché gli adolescenti sono più a rischio</vt:lpstr>
      <vt:lpstr>Alcune regole per evitare le IST (sesso sicuro)</vt:lpstr>
      <vt:lpstr>Uso del profilattico (I)</vt:lpstr>
      <vt:lpstr>Uso del profilattico (II)</vt:lpstr>
      <vt:lpstr>Il profilattico femminile: Femidom </vt:lpstr>
      <vt:lpstr>Presentazione standard di PowerPoint</vt:lpstr>
      <vt:lpstr>Infezione da Clamidia</vt:lpstr>
      <vt:lpstr>La gonorrea</vt:lpstr>
      <vt:lpstr>La sifilide</vt:lpstr>
      <vt:lpstr>La tricomoniasi</vt:lpstr>
      <vt:lpstr>Presentazione standard di PowerPoint</vt:lpstr>
      <vt:lpstr>Papillomavirus (HPV) </vt:lpstr>
      <vt:lpstr>Oncogenicità degli HPV secondo lo IARC </vt:lpstr>
      <vt:lpstr>Presentazione standard di PowerPoint</vt:lpstr>
      <vt:lpstr>Quali sono le indagini di laboratorio più opportune?</vt:lpstr>
      <vt:lpstr>Papillomavirus a basso rischio</vt:lpstr>
      <vt:lpstr>Papillomavirus ad alto rischio</vt:lpstr>
      <vt:lpstr>Come evitare queste malattie</vt:lpstr>
      <vt:lpstr>Cos’è il PAP-test?</vt:lpstr>
      <vt:lpstr>Come evitare l’infezione da papillomavirus?</vt:lpstr>
      <vt:lpstr>Vaccino per il Papillomavirus</vt:lpstr>
      <vt:lpstr>Presentazione standard di PowerPoint</vt:lpstr>
      <vt:lpstr>Quale vaccino bisognerebbe  utilizzare?</vt:lpstr>
      <vt:lpstr>In cosa consiste la vaccinazione?</vt:lpstr>
      <vt:lpstr>Presentazione standard di PowerPoint</vt:lpstr>
      <vt:lpstr>Presentazione standard di PowerPoint</vt:lpstr>
      <vt:lpstr>L’herpes genitale (HSV-2)</vt:lpstr>
      <vt:lpstr>HIV (virus dell’immunodeficienza umana)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“Più amore meno rischi”</dc:title>
  <dc:creator>Luigi ONB</dc:creator>
  <cp:lastModifiedBy>Virologia Pignatelli</cp:lastModifiedBy>
  <cp:revision>93</cp:revision>
  <dcterms:modified xsi:type="dcterms:W3CDTF">2024-01-18T09:29:23Z</dcterms:modified>
</cp:coreProperties>
</file>